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1"/>
  </p:notesMasterIdLst>
  <p:sldIdLst>
    <p:sldId id="256" r:id="rId2"/>
    <p:sldId id="259" r:id="rId3"/>
    <p:sldId id="304" r:id="rId4"/>
    <p:sldId id="305" r:id="rId5"/>
    <p:sldId id="306" r:id="rId6"/>
    <p:sldId id="307" r:id="rId7"/>
    <p:sldId id="308" r:id="rId8"/>
    <p:sldId id="314" r:id="rId9"/>
    <p:sldId id="309" r:id="rId10"/>
    <p:sldId id="310" r:id="rId11"/>
    <p:sldId id="311" r:id="rId12"/>
    <p:sldId id="312" r:id="rId13"/>
    <p:sldId id="313" r:id="rId14"/>
    <p:sldId id="315" r:id="rId15"/>
    <p:sldId id="316" r:id="rId16"/>
    <p:sldId id="263" r:id="rId17"/>
    <p:sldId id="320" r:id="rId18"/>
    <p:sldId id="318" r:id="rId19"/>
    <p:sldId id="319" r:id="rId20"/>
    <p:sldId id="321" r:id="rId21"/>
    <p:sldId id="322" r:id="rId22"/>
    <p:sldId id="323" r:id="rId23"/>
    <p:sldId id="324" r:id="rId24"/>
    <p:sldId id="261" r:id="rId25"/>
    <p:sldId id="325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</p:sldIdLst>
  <p:sldSz cx="9144000" cy="5143500" type="screen16x9"/>
  <p:notesSz cx="6858000" cy="9144000"/>
  <p:embeddedFontLst>
    <p:embeddedFont>
      <p:font typeface="Arimo" panose="020B0604020202020204" charset="0"/>
      <p:regular r:id="rId42"/>
      <p:bold r:id="rId43"/>
      <p:italic r:id="rId44"/>
      <p:boldItalic r:id="rId45"/>
    </p:embeddedFont>
    <p:embeddedFont>
      <p:font typeface="DM Sans" pitchFamily="2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  <p:italic r:id="rId51"/>
    </p:embeddedFont>
    <p:embeddedFont>
      <p:font typeface="Rosario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A6BAFB-0BF3-40E4-A236-21FE3232CAAE}" v="7" dt="2025-07-04T05:41:21.113"/>
  </p1510:revLst>
</p1510:revInfo>
</file>

<file path=ppt/tableStyles.xml><?xml version="1.0" encoding="utf-8"?>
<a:tblStyleLst xmlns:a="http://schemas.openxmlformats.org/drawingml/2006/main" def="{E70D16EE-0FEA-4865-BA00-81C2A668D67B}">
  <a:tblStyle styleId="{E70D16EE-0FEA-4865-BA00-81C2A668D6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3482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dd46dd1d67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dd46dd1d67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114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0" y="0"/>
              <a:ext cx="1133700" cy="11337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010300" y="4009800"/>
              <a:ext cx="1133700" cy="11337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393425" y="369700"/>
            <a:ext cx="2622600" cy="44043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" name="Google Shape;13;p2"/>
          <p:cNvSpPr/>
          <p:nvPr/>
        </p:nvSpPr>
        <p:spPr>
          <a:xfrm>
            <a:off x="393425" y="369700"/>
            <a:ext cx="8357100" cy="44043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488450" y="1202875"/>
            <a:ext cx="4719000" cy="22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488451" y="3464825"/>
            <a:ext cx="4719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553819" y="728500"/>
            <a:ext cx="384000" cy="38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06175" y="4035575"/>
            <a:ext cx="384000" cy="38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/>
          <p:nvPr/>
        </p:nvSpPr>
        <p:spPr>
          <a:xfrm>
            <a:off x="713175" y="0"/>
            <a:ext cx="7717500" cy="4740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title"/>
          </p:nvPr>
        </p:nvSpPr>
        <p:spPr>
          <a:xfrm>
            <a:off x="1226475" y="3983475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26325" y="2183453"/>
            <a:ext cx="6691200" cy="18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3" name="Google Shape;243;p14"/>
          <p:cNvSpPr>
            <a:spLocks noGrp="1"/>
          </p:cNvSpPr>
          <p:nvPr>
            <p:ph type="pic" idx="2"/>
          </p:nvPr>
        </p:nvSpPr>
        <p:spPr>
          <a:xfrm>
            <a:off x="713175" y="0"/>
            <a:ext cx="7717500" cy="1879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244" name="Google Shape;244;p14"/>
          <p:cNvGrpSpPr/>
          <p:nvPr/>
        </p:nvGrpSpPr>
        <p:grpSpPr>
          <a:xfrm>
            <a:off x="-471525" y="0"/>
            <a:ext cx="9847566" cy="5215125"/>
            <a:chOff x="-471525" y="0"/>
            <a:chExt cx="9847566" cy="5215125"/>
          </a:xfrm>
        </p:grpSpPr>
        <p:sp>
          <p:nvSpPr>
            <p:cNvPr id="245" name="Google Shape;245;p14"/>
            <p:cNvSpPr/>
            <p:nvPr/>
          </p:nvSpPr>
          <p:spPr>
            <a:xfrm>
              <a:off x="8440550" y="0"/>
              <a:ext cx="703500" cy="10383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 rot="10800000" flipH="1">
              <a:off x="-471525" y="4756725"/>
              <a:ext cx="4347300" cy="458400"/>
            </a:xfrm>
            <a:prstGeom prst="parallelogram">
              <a:avLst>
                <a:gd name="adj" fmla="val 8131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14"/>
            <p:cNvGrpSpPr/>
            <p:nvPr/>
          </p:nvGrpSpPr>
          <p:grpSpPr>
            <a:xfrm rot="5400000">
              <a:off x="8288353" y="1054357"/>
              <a:ext cx="1602538" cy="572836"/>
              <a:chOff x="-54172" y="-159093"/>
              <a:chExt cx="1602538" cy="572836"/>
            </a:xfrm>
          </p:grpSpPr>
          <p:sp>
            <p:nvSpPr>
              <p:cNvPr id="248" name="Google Shape;248;p14"/>
              <p:cNvSpPr/>
              <p:nvPr/>
            </p:nvSpPr>
            <p:spPr>
              <a:xfrm>
                <a:off x="245844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550250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854655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1159061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1463466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-54172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245844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550250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854655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1159061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1463466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-54172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245844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550250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854655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1159061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1463466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-54172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789425" y="1644900"/>
            <a:ext cx="2835600" cy="7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1"/>
          </p:nvPr>
        </p:nvSpPr>
        <p:spPr>
          <a:xfrm>
            <a:off x="789425" y="2354700"/>
            <a:ext cx="28356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6" name="Google Shape;296;p16"/>
          <p:cNvGrpSpPr/>
          <p:nvPr/>
        </p:nvGrpSpPr>
        <p:grpSpPr>
          <a:xfrm>
            <a:off x="-467950" y="0"/>
            <a:ext cx="4824875" cy="420000"/>
            <a:chOff x="-467950" y="0"/>
            <a:chExt cx="4824875" cy="420000"/>
          </a:xfrm>
        </p:grpSpPr>
        <p:cxnSp>
          <p:nvCxnSpPr>
            <p:cNvPr id="297" name="Google Shape;297;p16"/>
            <p:cNvCxnSpPr/>
            <p:nvPr/>
          </p:nvCxnSpPr>
          <p:spPr>
            <a:xfrm>
              <a:off x="1779325" y="222850"/>
              <a:ext cx="2577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98" name="Google Shape;298;p16"/>
            <p:cNvSpPr/>
            <p:nvPr/>
          </p:nvSpPr>
          <p:spPr>
            <a:xfrm>
              <a:off x="-467950" y="0"/>
              <a:ext cx="3595800" cy="420000"/>
            </a:xfrm>
            <a:prstGeom prst="parallelogram">
              <a:avLst>
                <a:gd name="adj" fmla="val 8131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 flipH="1">
            <a:off x="-194987" y="4723518"/>
            <a:ext cx="9381613" cy="419981"/>
            <a:chOff x="-164887" y="4698366"/>
            <a:chExt cx="9381613" cy="426984"/>
          </a:xfrm>
        </p:grpSpPr>
        <p:sp>
          <p:nvSpPr>
            <p:cNvPr id="300" name="Google Shape;300;p16"/>
            <p:cNvSpPr/>
            <p:nvPr/>
          </p:nvSpPr>
          <p:spPr>
            <a:xfrm>
              <a:off x="-164887" y="4705350"/>
              <a:ext cx="9300300" cy="4200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008613" y="4698366"/>
              <a:ext cx="3558900" cy="426900"/>
            </a:xfrm>
            <a:prstGeom prst="parallelogram">
              <a:avLst>
                <a:gd name="adj" fmla="val 8131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2" name="Google Shape;302;p16"/>
            <p:cNvCxnSpPr/>
            <p:nvPr/>
          </p:nvCxnSpPr>
          <p:spPr>
            <a:xfrm>
              <a:off x="-164874" y="4698388"/>
              <a:ext cx="9381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5" name="Google Shape;305;p17"/>
          <p:cNvGrpSpPr/>
          <p:nvPr/>
        </p:nvGrpSpPr>
        <p:grpSpPr>
          <a:xfrm>
            <a:off x="-443025" y="4723500"/>
            <a:ext cx="4824875" cy="420000"/>
            <a:chOff x="-467950" y="0"/>
            <a:chExt cx="4824875" cy="420000"/>
          </a:xfrm>
        </p:grpSpPr>
        <p:cxnSp>
          <p:nvCxnSpPr>
            <p:cNvPr id="306" name="Google Shape;306;p17"/>
            <p:cNvCxnSpPr/>
            <p:nvPr/>
          </p:nvCxnSpPr>
          <p:spPr>
            <a:xfrm>
              <a:off x="1779325" y="222850"/>
              <a:ext cx="2577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07" name="Google Shape;307;p17"/>
            <p:cNvSpPr/>
            <p:nvPr/>
          </p:nvSpPr>
          <p:spPr>
            <a:xfrm>
              <a:off x="-467950" y="0"/>
              <a:ext cx="3595800" cy="420000"/>
            </a:xfrm>
            <a:prstGeom prst="parallelogram">
              <a:avLst>
                <a:gd name="adj" fmla="val 8131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7"/>
          <p:cNvSpPr/>
          <p:nvPr/>
        </p:nvSpPr>
        <p:spPr>
          <a:xfrm>
            <a:off x="7991113" y="-594212"/>
            <a:ext cx="1133700" cy="1133700"/>
          </a:xfrm>
          <a:prstGeom prst="rect">
            <a:avLst/>
          </a:prstGeom>
          <a:solidFill>
            <a:srgbClr val="D1D1D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17"/>
          <p:cNvGrpSpPr/>
          <p:nvPr/>
        </p:nvGrpSpPr>
        <p:grpSpPr>
          <a:xfrm rot="5400000">
            <a:off x="8086014" y="674307"/>
            <a:ext cx="1602538" cy="572836"/>
            <a:chOff x="-54172" y="-159093"/>
            <a:chExt cx="1602538" cy="572836"/>
          </a:xfrm>
        </p:grpSpPr>
        <p:sp>
          <p:nvSpPr>
            <p:cNvPr id="310" name="Google Shape;310;p17"/>
            <p:cNvSpPr/>
            <p:nvPr/>
          </p:nvSpPr>
          <p:spPr>
            <a:xfrm>
              <a:off x="245844" y="-15909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50250" y="-15909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854655" y="-15909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1159061" y="-15909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1463466" y="-15909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-54172" y="-15909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45844" y="848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550250" y="848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854655" y="848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1159061" y="848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1463466" y="848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-54172" y="848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45844" y="32884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550250" y="32884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854655" y="32884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1159061" y="32884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1463466" y="32884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-54172" y="32884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8"/>
          <p:cNvSpPr/>
          <p:nvPr/>
        </p:nvSpPr>
        <p:spPr>
          <a:xfrm flipH="1">
            <a:off x="-506531" y="-95512"/>
            <a:ext cx="1133700" cy="1133700"/>
          </a:xfrm>
          <a:prstGeom prst="rect">
            <a:avLst/>
          </a:prstGeom>
          <a:solidFill>
            <a:srgbClr val="D1D1D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1" name="Google Shape;331;p18"/>
          <p:cNvCxnSpPr/>
          <p:nvPr/>
        </p:nvCxnSpPr>
        <p:spPr>
          <a:xfrm>
            <a:off x="332131" y="-152400"/>
            <a:ext cx="0" cy="416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18"/>
          <p:cNvSpPr/>
          <p:nvPr/>
        </p:nvSpPr>
        <p:spPr>
          <a:xfrm flipH="1">
            <a:off x="129887" y="728500"/>
            <a:ext cx="384000" cy="38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18"/>
          <p:cNvGrpSpPr/>
          <p:nvPr/>
        </p:nvGrpSpPr>
        <p:grpSpPr>
          <a:xfrm flipH="1">
            <a:off x="-194987" y="4723518"/>
            <a:ext cx="9381613" cy="419981"/>
            <a:chOff x="-164887" y="4698366"/>
            <a:chExt cx="9381613" cy="426984"/>
          </a:xfrm>
        </p:grpSpPr>
        <p:sp>
          <p:nvSpPr>
            <p:cNvPr id="334" name="Google Shape;334;p18"/>
            <p:cNvSpPr/>
            <p:nvPr/>
          </p:nvSpPr>
          <p:spPr>
            <a:xfrm>
              <a:off x="-164887" y="4705350"/>
              <a:ext cx="9300300" cy="4200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1399013" y="4698366"/>
              <a:ext cx="3558900" cy="426900"/>
            </a:xfrm>
            <a:prstGeom prst="parallelogram">
              <a:avLst>
                <a:gd name="adj" fmla="val 8131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6" name="Google Shape;336;p18"/>
            <p:cNvCxnSpPr/>
            <p:nvPr/>
          </p:nvCxnSpPr>
          <p:spPr>
            <a:xfrm>
              <a:off x="-164874" y="4698388"/>
              <a:ext cx="9381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9"/>
          <p:cNvSpPr txBox="1">
            <a:spLocks noGrp="1"/>
          </p:cNvSpPr>
          <p:nvPr>
            <p:ph type="subTitle" idx="1"/>
          </p:nvPr>
        </p:nvSpPr>
        <p:spPr>
          <a:xfrm>
            <a:off x="4725900" y="1271700"/>
            <a:ext cx="3698100" cy="3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40" name="Google Shape;340;p19"/>
          <p:cNvSpPr txBox="1">
            <a:spLocks noGrp="1"/>
          </p:cNvSpPr>
          <p:nvPr>
            <p:ph type="subTitle" idx="2"/>
          </p:nvPr>
        </p:nvSpPr>
        <p:spPr>
          <a:xfrm>
            <a:off x="720000" y="1271700"/>
            <a:ext cx="3698100" cy="3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grpSp>
        <p:nvGrpSpPr>
          <p:cNvPr id="341" name="Google Shape;341;p19"/>
          <p:cNvGrpSpPr/>
          <p:nvPr/>
        </p:nvGrpSpPr>
        <p:grpSpPr>
          <a:xfrm>
            <a:off x="5140321" y="0"/>
            <a:ext cx="4468225" cy="420000"/>
            <a:chOff x="5106900" y="0"/>
            <a:chExt cx="4468225" cy="420000"/>
          </a:xfrm>
        </p:grpSpPr>
        <p:cxnSp>
          <p:nvCxnSpPr>
            <p:cNvPr id="342" name="Google Shape;342;p19"/>
            <p:cNvCxnSpPr/>
            <p:nvPr/>
          </p:nvCxnSpPr>
          <p:spPr>
            <a:xfrm rot="10800000">
              <a:off x="5106900" y="210000"/>
              <a:ext cx="3410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3" name="Google Shape;343;p19"/>
            <p:cNvSpPr/>
            <p:nvPr/>
          </p:nvSpPr>
          <p:spPr>
            <a:xfrm>
              <a:off x="6638125" y="0"/>
              <a:ext cx="2937000" cy="420000"/>
            </a:xfrm>
            <a:prstGeom prst="parallelogram">
              <a:avLst>
                <a:gd name="adj" fmla="val 8131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19"/>
          <p:cNvGrpSpPr/>
          <p:nvPr/>
        </p:nvGrpSpPr>
        <p:grpSpPr>
          <a:xfrm>
            <a:off x="-229205" y="4608571"/>
            <a:ext cx="1602538" cy="572836"/>
            <a:chOff x="-54172" y="-159093"/>
            <a:chExt cx="1602538" cy="572836"/>
          </a:xfrm>
        </p:grpSpPr>
        <p:sp>
          <p:nvSpPr>
            <p:cNvPr id="345" name="Google Shape;345;p19"/>
            <p:cNvSpPr/>
            <p:nvPr/>
          </p:nvSpPr>
          <p:spPr>
            <a:xfrm>
              <a:off x="245844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550250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854655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1159061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1463466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-54172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245844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550250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854655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59061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463466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-54172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245844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550250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854655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159061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1463466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-54172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9"/>
          <p:cNvGrpSpPr/>
          <p:nvPr/>
        </p:nvGrpSpPr>
        <p:grpSpPr>
          <a:xfrm flipH="1">
            <a:off x="6765163" y="4625286"/>
            <a:ext cx="2653800" cy="1133700"/>
            <a:chOff x="-76212" y="4625286"/>
            <a:chExt cx="2653800" cy="1133700"/>
          </a:xfrm>
        </p:grpSpPr>
        <p:sp>
          <p:nvSpPr>
            <p:cNvPr id="364" name="Google Shape;364;p19"/>
            <p:cNvSpPr/>
            <p:nvPr/>
          </p:nvSpPr>
          <p:spPr>
            <a:xfrm rot="-5400000" flipH="1">
              <a:off x="-19325" y="4625286"/>
              <a:ext cx="1133700" cy="11337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5" name="Google Shape;365;p19"/>
            <p:cNvCxnSpPr/>
            <p:nvPr/>
          </p:nvCxnSpPr>
          <p:spPr>
            <a:xfrm>
              <a:off x="-76212" y="4920323"/>
              <a:ext cx="2653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6" name="Google Shape;366;p19"/>
            <p:cNvSpPr/>
            <p:nvPr/>
          </p:nvSpPr>
          <p:spPr>
            <a:xfrm rot="-5400000" flipH="1">
              <a:off x="804688" y="4738567"/>
              <a:ext cx="384000" cy="384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0"/>
          <p:cNvSpPr txBox="1">
            <a:spLocks noGrp="1"/>
          </p:cNvSpPr>
          <p:nvPr>
            <p:ph type="subTitle" idx="1"/>
          </p:nvPr>
        </p:nvSpPr>
        <p:spPr>
          <a:xfrm>
            <a:off x="937625" y="3398044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0"/>
          <p:cNvSpPr txBox="1">
            <a:spLocks noGrp="1"/>
          </p:cNvSpPr>
          <p:nvPr>
            <p:ph type="subTitle" idx="2"/>
          </p:nvPr>
        </p:nvSpPr>
        <p:spPr>
          <a:xfrm>
            <a:off x="3484350" y="3398044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0"/>
          <p:cNvSpPr txBox="1">
            <a:spLocks noGrp="1"/>
          </p:cNvSpPr>
          <p:nvPr>
            <p:ph type="subTitle" idx="3"/>
          </p:nvPr>
        </p:nvSpPr>
        <p:spPr>
          <a:xfrm>
            <a:off x="6031075" y="3398044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0"/>
          <p:cNvSpPr txBox="1">
            <a:spLocks noGrp="1"/>
          </p:cNvSpPr>
          <p:nvPr>
            <p:ph type="subTitle" idx="4"/>
          </p:nvPr>
        </p:nvSpPr>
        <p:spPr>
          <a:xfrm>
            <a:off x="937625" y="3057094"/>
            <a:ext cx="2175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73" name="Google Shape;373;p20"/>
          <p:cNvSpPr txBox="1">
            <a:spLocks noGrp="1"/>
          </p:cNvSpPr>
          <p:nvPr>
            <p:ph type="subTitle" idx="5"/>
          </p:nvPr>
        </p:nvSpPr>
        <p:spPr>
          <a:xfrm>
            <a:off x="3484350" y="3057094"/>
            <a:ext cx="2175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74" name="Google Shape;374;p20"/>
          <p:cNvSpPr txBox="1">
            <a:spLocks noGrp="1"/>
          </p:cNvSpPr>
          <p:nvPr>
            <p:ph type="subTitle" idx="6"/>
          </p:nvPr>
        </p:nvSpPr>
        <p:spPr>
          <a:xfrm>
            <a:off x="6031075" y="3057094"/>
            <a:ext cx="2175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75" name="Google Shape;375;p20"/>
          <p:cNvGrpSpPr/>
          <p:nvPr/>
        </p:nvGrpSpPr>
        <p:grpSpPr>
          <a:xfrm rot="10800000">
            <a:off x="-56399" y="4530452"/>
            <a:ext cx="9578800" cy="613050"/>
            <a:chOff x="-395150" y="0"/>
            <a:chExt cx="9578800" cy="613050"/>
          </a:xfrm>
        </p:grpSpPr>
        <p:sp>
          <p:nvSpPr>
            <p:cNvPr id="376" name="Google Shape;376;p20"/>
            <p:cNvSpPr/>
            <p:nvPr/>
          </p:nvSpPr>
          <p:spPr>
            <a:xfrm>
              <a:off x="-395150" y="0"/>
              <a:ext cx="4347300" cy="420000"/>
            </a:xfrm>
            <a:prstGeom prst="parallelogram">
              <a:avLst>
                <a:gd name="adj" fmla="val 81314"/>
              </a:avLst>
            </a:prstGeom>
            <a:solidFill>
              <a:srgbClr val="444D57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7" name="Google Shape;377;p20"/>
            <p:cNvCxnSpPr/>
            <p:nvPr/>
          </p:nvCxnSpPr>
          <p:spPr>
            <a:xfrm rot="10800000">
              <a:off x="-42250" y="421050"/>
              <a:ext cx="922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8" name="Google Shape;378;p20"/>
            <p:cNvSpPr/>
            <p:nvPr/>
          </p:nvSpPr>
          <p:spPr>
            <a:xfrm>
              <a:off x="8553819" y="229050"/>
              <a:ext cx="384000" cy="384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20"/>
          <p:cNvGrpSpPr/>
          <p:nvPr/>
        </p:nvGrpSpPr>
        <p:grpSpPr>
          <a:xfrm>
            <a:off x="-54172" y="-159093"/>
            <a:ext cx="1602538" cy="572836"/>
            <a:chOff x="-54172" y="-159093"/>
            <a:chExt cx="1602538" cy="572836"/>
          </a:xfrm>
        </p:grpSpPr>
        <p:sp>
          <p:nvSpPr>
            <p:cNvPr id="380" name="Google Shape;380;p20"/>
            <p:cNvSpPr/>
            <p:nvPr/>
          </p:nvSpPr>
          <p:spPr>
            <a:xfrm>
              <a:off x="245844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550250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854655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1159061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1463466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-54172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245844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50250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854655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1159061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1463466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-54172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245844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550250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854655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1159061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1463466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-54172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subTitle" idx="1"/>
          </p:nvPr>
        </p:nvSpPr>
        <p:spPr>
          <a:xfrm>
            <a:off x="720025" y="1618526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2"/>
          </p:nvPr>
        </p:nvSpPr>
        <p:spPr>
          <a:xfrm>
            <a:off x="720025" y="2735076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1"/>
          <p:cNvSpPr txBox="1">
            <a:spLocks noGrp="1"/>
          </p:cNvSpPr>
          <p:nvPr>
            <p:ph type="subTitle" idx="3"/>
          </p:nvPr>
        </p:nvSpPr>
        <p:spPr>
          <a:xfrm>
            <a:off x="720025" y="3851625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1"/>
          <p:cNvSpPr txBox="1">
            <a:spLocks noGrp="1"/>
          </p:cNvSpPr>
          <p:nvPr>
            <p:ph type="subTitle" idx="4"/>
          </p:nvPr>
        </p:nvSpPr>
        <p:spPr>
          <a:xfrm>
            <a:off x="720025" y="1241271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04" name="Google Shape;404;p21"/>
          <p:cNvSpPr txBox="1">
            <a:spLocks noGrp="1"/>
          </p:cNvSpPr>
          <p:nvPr>
            <p:ph type="subTitle" idx="5"/>
          </p:nvPr>
        </p:nvSpPr>
        <p:spPr>
          <a:xfrm>
            <a:off x="720025" y="2357298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05" name="Google Shape;405;p21"/>
          <p:cNvSpPr txBox="1">
            <a:spLocks noGrp="1"/>
          </p:cNvSpPr>
          <p:nvPr>
            <p:ph type="subTitle" idx="6"/>
          </p:nvPr>
        </p:nvSpPr>
        <p:spPr>
          <a:xfrm>
            <a:off x="720025" y="34706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06" name="Google Shape;406;p21"/>
          <p:cNvGrpSpPr/>
          <p:nvPr/>
        </p:nvGrpSpPr>
        <p:grpSpPr>
          <a:xfrm>
            <a:off x="4248200" y="0"/>
            <a:ext cx="6434300" cy="420000"/>
            <a:chOff x="4248200" y="0"/>
            <a:chExt cx="6434300" cy="420000"/>
          </a:xfrm>
        </p:grpSpPr>
        <p:sp>
          <p:nvSpPr>
            <p:cNvPr id="407" name="Google Shape;407;p21"/>
            <p:cNvSpPr/>
            <p:nvPr/>
          </p:nvSpPr>
          <p:spPr>
            <a:xfrm>
              <a:off x="6335200" y="0"/>
              <a:ext cx="4347300" cy="420000"/>
            </a:xfrm>
            <a:prstGeom prst="parallelogram">
              <a:avLst>
                <a:gd name="adj" fmla="val 8131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8" name="Google Shape;408;p21"/>
            <p:cNvCxnSpPr/>
            <p:nvPr/>
          </p:nvCxnSpPr>
          <p:spPr>
            <a:xfrm rot="10800000">
              <a:off x="4248200" y="221475"/>
              <a:ext cx="4500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9" name="Google Shape;409;p21"/>
          <p:cNvGrpSpPr/>
          <p:nvPr/>
        </p:nvGrpSpPr>
        <p:grpSpPr>
          <a:xfrm>
            <a:off x="7574703" y="4701747"/>
            <a:ext cx="1328023" cy="474767"/>
            <a:chOff x="-54172" y="-159093"/>
            <a:chExt cx="1602538" cy="572836"/>
          </a:xfrm>
        </p:grpSpPr>
        <p:sp>
          <p:nvSpPr>
            <p:cNvPr id="410" name="Google Shape;410;p21"/>
            <p:cNvSpPr/>
            <p:nvPr/>
          </p:nvSpPr>
          <p:spPr>
            <a:xfrm>
              <a:off x="245844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550250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854655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1159061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1463466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-54172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45844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550250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854655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1159061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1463466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-54172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45844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550250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854655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1159061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1463466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-54172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21"/>
          <p:cNvGrpSpPr/>
          <p:nvPr/>
        </p:nvGrpSpPr>
        <p:grpSpPr>
          <a:xfrm>
            <a:off x="213644" y="1446800"/>
            <a:ext cx="384000" cy="3888600"/>
            <a:chOff x="213644" y="1446800"/>
            <a:chExt cx="384000" cy="3888600"/>
          </a:xfrm>
        </p:grpSpPr>
        <p:cxnSp>
          <p:nvCxnSpPr>
            <p:cNvPr id="429" name="Google Shape;429;p21"/>
            <p:cNvCxnSpPr/>
            <p:nvPr/>
          </p:nvCxnSpPr>
          <p:spPr>
            <a:xfrm>
              <a:off x="405650" y="1446800"/>
              <a:ext cx="0" cy="3888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" name="Google Shape;430;p21"/>
            <p:cNvSpPr/>
            <p:nvPr/>
          </p:nvSpPr>
          <p:spPr>
            <a:xfrm>
              <a:off x="213644" y="4224575"/>
              <a:ext cx="384000" cy="384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3"/>
          <p:cNvSpPr txBox="1">
            <a:spLocks noGrp="1"/>
          </p:cNvSpPr>
          <p:nvPr>
            <p:ph type="subTitle" idx="1"/>
          </p:nvPr>
        </p:nvSpPr>
        <p:spPr>
          <a:xfrm>
            <a:off x="1047700" y="1690150"/>
            <a:ext cx="2584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3"/>
          <p:cNvSpPr txBox="1">
            <a:spLocks noGrp="1"/>
          </p:cNvSpPr>
          <p:nvPr>
            <p:ph type="subTitle" idx="2"/>
          </p:nvPr>
        </p:nvSpPr>
        <p:spPr>
          <a:xfrm>
            <a:off x="4715567" y="1690150"/>
            <a:ext cx="2584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3"/>
          <p:cNvSpPr txBox="1">
            <a:spLocks noGrp="1"/>
          </p:cNvSpPr>
          <p:nvPr>
            <p:ph type="subTitle" idx="3"/>
          </p:nvPr>
        </p:nvSpPr>
        <p:spPr>
          <a:xfrm>
            <a:off x="1047700" y="3274150"/>
            <a:ext cx="2584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3"/>
          <p:cNvSpPr txBox="1">
            <a:spLocks noGrp="1"/>
          </p:cNvSpPr>
          <p:nvPr>
            <p:ph type="subTitle" idx="4"/>
          </p:nvPr>
        </p:nvSpPr>
        <p:spPr>
          <a:xfrm>
            <a:off x="4715567" y="3274150"/>
            <a:ext cx="2584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3"/>
          <p:cNvSpPr txBox="1">
            <a:spLocks noGrp="1"/>
          </p:cNvSpPr>
          <p:nvPr>
            <p:ph type="subTitle" idx="5"/>
          </p:nvPr>
        </p:nvSpPr>
        <p:spPr>
          <a:xfrm>
            <a:off x="1047700" y="1264875"/>
            <a:ext cx="25848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68" name="Google Shape;468;p23"/>
          <p:cNvSpPr txBox="1">
            <a:spLocks noGrp="1"/>
          </p:cNvSpPr>
          <p:nvPr>
            <p:ph type="subTitle" idx="6"/>
          </p:nvPr>
        </p:nvSpPr>
        <p:spPr>
          <a:xfrm>
            <a:off x="4715573" y="1264875"/>
            <a:ext cx="25848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69" name="Google Shape;469;p23"/>
          <p:cNvSpPr txBox="1">
            <a:spLocks noGrp="1"/>
          </p:cNvSpPr>
          <p:nvPr>
            <p:ph type="subTitle" idx="7"/>
          </p:nvPr>
        </p:nvSpPr>
        <p:spPr>
          <a:xfrm>
            <a:off x="1047700" y="2848750"/>
            <a:ext cx="25848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0" name="Google Shape;470;p23"/>
          <p:cNvSpPr txBox="1">
            <a:spLocks noGrp="1"/>
          </p:cNvSpPr>
          <p:nvPr>
            <p:ph type="subTitle" idx="8"/>
          </p:nvPr>
        </p:nvSpPr>
        <p:spPr>
          <a:xfrm>
            <a:off x="4715573" y="2848750"/>
            <a:ext cx="25848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71" name="Google Shape;471;p23"/>
          <p:cNvGrpSpPr/>
          <p:nvPr/>
        </p:nvGrpSpPr>
        <p:grpSpPr>
          <a:xfrm>
            <a:off x="7576203" y="-159093"/>
            <a:ext cx="1988259" cy="1265431"/>
            <a:chOff x="7576203" y="-159093"/>
            <a:chExt cx="1988259" cy="1265431"/>
          </a:xfrm>
        </p:grpSpPr>
        <p:sp>
          <p:nvSpPr>
            <p:cNvPr id="472" name="Google Shape;472;p23"/>
            <p:cNvSpPr/>
            <p:nvPr/>
          </p:nvSpPr>
          <p:spPr>
            <a:xfrm>
              <a:off x="8430763" y="-27362"/>
              <a:ext cx="1133700" cy="11337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23"/>
            <p:cNvGrpSpPr/>
            <p:nvPr/>
          </p:nvGrpSpPr>
          <p:grpSpPr>
            <a:xfrm>
              <a:off x="7576203" y="-159093"/>
              <a:ext cx="1602538" cy="572836"/>
              <a:chOff x="-54172" y="-159093"/>
              <a:chExt cx="1602538" cy="572836"/>
            </a:xfrm>
          </p:grpSpPr>
          <p:sp>
            <p:nvSpPr>
              <p:cNvPr id="474" name="Google Shape;474;p23"/>
              <p:cNvSpPr/>
              <p:nvPr/>
            </p:nvSpPr>
            <p:spPr>
              <a:xfrm>
                <a:off x="245844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550250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>
                <a:off x="854655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1159061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>
                <a:off x="1463466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>
                <a:off x="-54172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3"/>
              <p:cNvSpPr/>
              <p:nvPr/>
            </p:nvSpPr>
            <p:spPr>
              <a:xfrm>
                <a:off x="245844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>
                <a:off x="550250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854655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1159061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1463466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-54172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245844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3"/>
              <p:cNvSpPr/>
              <p:nvPr/>
            </p:nvSpPr>
            <p:spPr>
              <a:xfrm>
                <a:off x="550250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3"/>
              <p:cNvSpPr/>
              <p:nvPr/>
            </p:nvSpPr>
            <p:spPr>
              <a:xfrm>
                <a:off x="854655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>
                <a:off x="1159061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>
                <a:off x="1463466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>
                <a:off x="-54172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2" name="Google Shape;492;p23"/>
          <p:cNvGrpSpPr/>
          <p:nvPr/>
        </p:nvGrpSpPr>
        <p:grpSpPr>
          <a:xfrm flipH="1">
            <a:off x="-194987" y="4667925"/>
            <a:ext cx="9870825" cy="475368"/>
            <a:chOff x="-654099" y="4698366"/>
            <a:chExt cx="9870825" cy="426990"/>
          </a:xfrm>
        </p:grpSpPr>
        <p:sp>
          <p:nvSpPr>
            <p:cNvPr id="493" name="Google Shape;493;p23"/>
            <p:cNvSpPr/>
            <p:nvPr/>
          </p:nvSpPr>
          <p:spPr>
            <a:xfrm>
              <a:off x="-8451" y="4705356"/>
              <a:ext cx="9144000" cy="4200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-654099" y="4698366"/>
              <a:ext cx="4347300" cy="426900"/>
            </a:xfrm>
            <a:prstGeom prst="parallelogram">
              <a:avLst>
                <a:gd name="adj" fmla="val 8131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5" name="Google Shape;495;p23"/>
            <p:cNvCxnSpPr/>
            <p:nvPr/>
          </p:nvCxnSpPr>
          <p:spPr>
            <a:xfrm>
              <a:off x="-164874" y="4698388"/>
              <a:ext cx="9381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5"/>
          <p:cNvGrpSpPr/>
          <p:nvPr/>
        </p:nvGrpSpPr>
        <p:grpSpPr>
          <a:xfrm>
            <a:off x="-420487" y="-152425"/>
            <a:ext cx="10823263" cy="5478055"/>
            <a:chOff x="-420487" y="-152425"/>
            <a:chExt cx="10823263" cy="5478055"/>
          </a:xfrm>
        </p:grpSpPr>
        <p:sp>
          <p:nvSpPr>
            <p:cNvPr id="519" name="Google Shape;519;p25"/>
            <p:cNvSpPr/>
            <p:nvPr/>
          </p:nvSpPr>
          <p:spPr>
            <a:xfrm>
              <a:off x="6055475" y="0"/>
              <a:ext cx="4347300" cy="552000"/>
            </a:xfrm>
            <a:prstGeom prst="parallelogram">
              <a:avLst>
                <a:gd name="adj" fmla="val 8131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-420487" y="-152412"/>
              <a:ext cx="1133700" cy="1133700"/>
            </a:xfrm>
            <a:prstGeom prst="rect">
              <a:avLst/>
            </a:prstGeom>
            <a:solidFill>
              <a:srgbClr val="444D57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1" name="Google Shape;521;p25"/>
            <p:cNvCxnSpPr>
              <a:endCxn id="522" idx="4"/>
            </p:cNvCxnSpPr>
            <p:nvPr/>
          </p:nvCxnSpPr>
          <p:spPr>
            <a:xfrm>
              <a:off x="340919" y="-152425"/>
              <a:ext cx="10200" cy="4761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2" name="Google Shape;522;p25"/>
            <p:cNvSpPr/>
            <p:nvPr/>
          </p:nvSpPr>
          <p:spPr>
            <a:xfrm>
              <a:off x="159119" y="4224575"/>
              <a:ext cx="384000" cy="384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25"/>
            <p:cNvGrpSpPr/>
            <p:nvPr/>
          </p:nvGrpSpPr>
          <p:grpSpPr>
            <a:xfrm>
              <a:off x="4571603" y="4752794"/>
              <a:ext cx="1602538" cy="572836"/>
              <a:chOff x="-54172" y="-159093"/>
              <a:chExt cx="1602538" cy="572836"/>
            </a:xfrm>
          </p:grpSpPr>
          <p:sp>
            <p:nvSpPr>
              <p:cNvPr id="524" name="Google Shape;524;p25"/>
              <p:cNvSpPr/>
              <p:nvPr/>
            </p:nvSpPr>
            <p:spPr>
              <a:xfrm>
                <a:off x="245844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5"/>
              <p:cNvSpPr/>
              <p:nvPr/>
            </p:nvSpPr>
            <p:spPr>
              <a:xfrm>
                <a:off x="550250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5"/>
              <p:cNvSpPr/>
              <p:nvPr/>
            </p:nvSpPr>
            <p:spPr>
              <a:xfrm>
                <a:off x="854655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5"/>
              <p:cNvSpPr/>
              <p:nvPr/>
            </p:nvSpPr>
            <p:spPr>
              <a:xfrm>
                <a:off x="1159061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5"/>
              <p:cNvSpPr/>
              <p:nvPr/>
            </p:nvSpPr>
            <p:spPr>
              <a:xfrm>
                <a:off x="1463466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5"/>
              <p:cNvSpPr/>
              <p:nvPr/>
            </p:nvSpPr>
            <p:spPr>
              <a:xfrm>
                <a:off x="-54172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5"/>
              <p:cNvSpPr/>
              <p:nvPr/>
            </p:nvSpPr>
            <p:spPr>
              <a:xfrm>
                <a:off x="245844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5"/>
              <p:cNvSpPr/>
              <p:nvPr/>
            </p:nvSpPr>
            <p:spPr>
              <a:xfrm>
                <a:off x="550250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5"/>
              <p:cNvSpPr/>
              <p:nvPr/>
            </p:nvSpPr>
            <p:spPr>
              <a:xfrm>
                <a:off x="854655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5"/>
              <p:cNvSpPr/>
              <p:nvPr/>
            </p:nvSpPr>
            <p:spPr>
              <a:xfrm>
                <a:off x="1159061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5"/>
              <p:cNvSpPr/>
              <p:nvPr/>
            </p:nvSpPr>
            <p:spPr>
              <a:xfrm>
                <a:off x="1463466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5"/>
              <p:cNvSpPr/>
              <p:nvPr/>
            </p:nvSpPr>
            <p:spPr>
              <a:xfrm>
                <a:off x="-54172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5"/>
              <p:cNvSpPr/>
              <p:nvPr/>
            </p:nvSpPr>
            <p:spPr>
              <a:xfrm>
                <a:off x="245844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5"/>
              <p:cNvSpPr/>
              <p:nvPr/>
            </p:nvSpPr>
            <p:spPr>
              <a:xfrm>
                <a:off x="550250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5"/>
              <p:cNvSpPr/>
              <p:nvPr/>
            </p:nvSpPr>
            <p:spPr>
              <a:xfrm>
                <a:off x="854655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5"/>
              <p:cNvSpPr/>
              <p:nvPr/>
            </p:nvSpPr>
            <p:spPr>
              <a:xfrm>
                <a:off x="1159061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5"/>
              <p:cNvSpPr/>
              <p:nvPr/>
            </p:nvSpPr>
            <p:spPr>
              <a:xfrm>
                <a:off x="1463466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-54172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2" name="Google Shape;542;p25"/>
          <p:cNvSpPr txBox="1">
            <a:spLocks noGrp="1"/>
          </p:cNvSpPr>
          <p:nvPr>
            <p:ph type="title" hasCustomPrompt="1"/>
          </p:nvPr>
        </p:nvSpPr>
        <p:spPr>
          <a:xfrm>
            <a:off x="1161725" y="722000"/>
            <a:ext cx="3880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25"/>
          <p:cNvSpPr txBox="1">
            <a:spLocks noGrp="1"/>
          </p:cNvSpPr>
          <p:nvPr>
            <p:ph type="subTitle" idx="1"/>
          </p:nvPr>
        </p:nvSpPr>
        <p:spPr>
          <a:xfrm>
            <a:off x="1161725" y="1305573"/>
            <a:ext cx="38802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25"/>
          <p:cNvSpPr txBox="1">
            <a:spLocks noGrp="1"/>
          </p:cNvSpPr>
          <p:nvPr>
            <p:ph type="title" idx="2" hasCustomPrompt="1"/>
          </p:nvPr>
        </p:nvSpPr>
        <p:spPr>
          <a:xfrm>
            <a:off x="1161725" y="2074265"/>
            <a:ext cx="3880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5" name="Google Shape;545;p25"/>
          <p:cNvSpPr txBox="1">
            <a:spLocks noGrp="1"/>
          </p:cNvSpPr>
          <p:nvPr>
            <p:ph type="subTitle" idx="3"/>
          </p:nvPr>
        </p:nvSpPr>
        <p:spPr>
          <a:xfrm>
            <a:off x="1161725" y="2657827"/>
            <a:ext cx="38802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25"/>
          <p:cNvSpPr txBox="1">
            <a:spLocks noGrp="1"/>
          </p:cNvSpPr>
          <p:nvPr>
            <p:ph type="title" idx="4" hasCustomPrompt="1"/>
          </p:nvPr>
        </p:nvSpPr>
        <p:spPr>
          <a:xfrm>
            <a:off x="1161725" y="3426530"/>
            <a:ext cx="3880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7" name="Google Shape;547;p25"/>
          <p:cNvSpPr txBox="1">
            <a:spLocks noGrp="1"/>
          </p:cNvSpPr>
          <p:nvPr>
            <p:ph type="subTitle" idx="5"/>
          </p:nvPr>
        </p:nvSpPr>
        <p:spPr>
          <a:xfrm>
            <a:off x="1161725" y="4010100"/>
            <a:ext cx="38802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25"/>
          <p:cNvSpPr>
            <a:spLocks noGrp="1"/>
          </p:cNvSpPr>
          <p:nvPr>
            <p:ph type="pic" idx="6"/>
          </p:nvPr>
        </p:nvSpPr>
        <p:spPr>
          <a:xfrm>
            <a:off x="5398200" y="552100"/>
            <a:ext cx="3032400" cy="4056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7"/>
          <p:cNvGrpSpPr/>
          <p:nvPr/>
        </p:nvGrpSpPr>
        <p:grpSpPr>
          <a:xfrm rot="10800000">
            <a:off x="-1250677" y="-152425"/>
            <a:ext cx="10823263" cy="5478055"/>
            <a:chOff x="-420487" y="-152425"/>
            <a:chExt cx="10823263" cy="5478055"/>
          </a:xfrm>
        </p:grpSpPr>
        <p:sp>
          <p:nvSpPr>
            <p:cNvPr id="562" name="Google Shape;562;p27"/>
            <p:cNvSpPr/>
            <p:nvPr/>
          </p:nvSpPr>
          <p:spPr>
            <a:xfrm>
              <a:off x="6055475" y="0"/>
              <a:ext cx="4347300" cy="552000"/>
            </a:xfrm>
            <a:prstGeom prst="parallelogram">
              <a:avLst>
                <a:gd name="adj" fmla="val 8131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-420487" y="-152412"/>
              <a:ext cx="1133700" cy="1133700"/>
            </a:xfrm>
            <a:prstGeom prst="rect">
              <a:avLst/>
            </a:prstGeom>
            <a:solidFill>
              <a:srgbClr val="444D57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4" name="Google Shape;564;p27"/>
            <p:cNvCxnSpPr>
              <a:endCxn id="565" idx="4"/>
            </p:cNvCxnSpPr>
            <p:nvPr/>
          </p:nvCxnSpPr>
          <p:spPr>
            <a:xfrm>
              <a:off x="340919" y="-152425"/>
              <a:ext cx="10200" cy="4761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5" name="Google Shape;565;p27"/>
            <p:cNvSpPr/>
            <p:nvPr/>
          </p:nvSpPr>
          <p:spPr>
            <a:xfrm>
              <a:off x="159119" y="4224575"/>
              <a:ext cx="384000" cy="384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" name="Google Shape;566;p27"/>
            <p:cNvGrpSpPr/>
            <p:nvPr/>
          </p:nvGrpSpPr>
          <p:grpSpPr>
            <a:xfrm>
              <a:off x="4571603" y="4752794"/>
              <a:ext cx="1602538" cy="572836"/>
              <a:chOff x="-54172" y="-159093"/>
              <a:chExt cx="1602538" cy="572836"/>
            </a:xfrm>
          </p:grpSpPr>
          <p:sp>
            <p:nvSpPr>
              <p:cNvPr id="567" name="Google Shape;567;p27"/>
              <p:cNvSpPr/>
              <p:nvPr/>
            </p:nvSpPr>
            <p:spPr>
              <a:xfrm>
                <a:off x="245844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550250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854655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159061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463466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-54172" y="-15909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7"/>
              <p:cNvSpPr/>
              <p:nvPr/>
            </p:nvSpPr>
            <p:spPr>
              <a:xfrm>
                <a:off x="245844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7"/>
              <p:cNvSpPr/>
              <p:nvPr/>
            </p:nvSpPr>
            <p:spPr>
              <a:xfrm>
                <a:off x="550250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7"/>
              <p:cNvSpPr/>
              <p:nvPr/>
            </p:nvSpPr>
            <p:spPr>
              <a:xfrm>
                <a:off x="854655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1159061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7"/>
              <p:cNvSpPr/>
              <p:nvPr/>
            </p:nvSpPr>
            <p:spPr>
              <a:xfrm>
                <a:off x="1463466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>
                <a:off x="-54172" y="848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245844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550250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854655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1159061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1463466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7"/>
              <p:cNvSpPr/>
              <p:nvPr/>
            </p:nvSpPr>
            <p:spPr>
              <a:xfrm>
                <a:off x="-54172" y="328843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87525" y="-50300"/>
            <a:ext cx="8838050" cy="5244300"/>
            <a:chOff x="-407275" y="-50300"/>
            <a:chExt cx="8838050" cy="5244300"/>
          </a:xfrm>
        </p:grpSpPr>
        <p:sp>
          <p:nvSpPr>
            <p:cNvPr id="20" name="Google Shape;20;p3"/>
            <p:cNvSpPr/>
            <p:nvPr/>
          </p:nvSpPr>
          <p:spPr>
            <a:xfrm>
              <a:off x="5523775" y="4774000"/>
              <a:ext cx="2907000" cy="420000"/>
            </a:xfrm>
            <a:prstGeom prst="parallelogram">
              <a:avLst>
                <a:gd name="adj" fmla="val 8131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-407275" y="-50300"/>
              <a:ext cx="3707700" cy="420000"/>
            </a:xfrm>
            <a:prstGeom prst="parallelogram">
              <a:avLst>
                <a:gd name="adj" fmla="val 8131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3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sp>
          <p:nvSpPr>
            <p:cNvPr id="23" name="Google Shape;23;p3"/>
            <p:cNvSpPr/>
            <p:nvPr/>
          </p:nvSpPr>
          <p:spPr>
            <a:xfrm>
              <a:off x="0" y="0"/>
              <a:ext cx="1133700" cy="11337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010300" y="4009800"/>
              <a:ext cx="1133700" cy="11337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>
            <a:spLocks noGrp="1"/>
          </p:cNvSpPr>
          <p:nvPr>
            <p:ph type="pic" idx="2"/>
          </p:nvPr>
        </p:nvSpPr>
        <p:spPr>
          <a:xfrm>
            <a:off x="393425" y="369700"/>
            <a:ext cx="3319800" cy="44043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" name="Google Shape;26;p3"/>
          <p:cNvSpPr/>
          <p:nvPr/>
        </p:nvSpPr>
        <p:spPr>
          <a:xfrm>
            <a:off x="393425" y="369700"/>
            <a:ext cx="8357100" cy="44043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433125" y="2162491"/>
            <a:ext cx="388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3" hasCustomPrompt="1"/>
          </p:nvPr>
        </p:nvSpPr>
        <p:spPr>
          <a:xfrm>
            <a:off x="4433125" y="1497925"/>
            <a:ext cx="118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4433125" y="3170872"/>
            <a:ext cx="38811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28"/>
          <p:cNvGrpSpPr/>
          <p:nvPr/>
        </p:nvGrpSpPr>
        <p:grpSpPr>
          <a:xfrm flipH="1">
            <a:off x="4733392" y="0"/>
            <a:ext cx="4824875" cy="420000"/>
            <a:chOff x="-467950" y="0"/>
            <a:chExt cx="4824875" cy="420000"/>
          </a:xfrm>
        </p:grpSpPr>
        <p:cxnSp>
          <p:nvCxnSpPr>
            <p:cNvPr id="587" name="Google Shape;587;p28"/>
            <p:cNvCxnSpPr/>
            <p:nvPr/>
          </p:nvCxnSpPr>
          <p:spPr>
            <a:xfrm>
              <a:off x="1779325" y="222850"/>
              <a:ext cx="2577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588" name="Google Shape;588;p28"/>
            <p:cNvSpPr/>
            <p:nvPr/>
          </p:nvSpPr>
          <p:spPr>
            <a:xfrm>
              <a:off x="-467950" y="0"/>
              <a:ext cx="3595800" cy="420000"/>
            </a:xfrm>
            <a:prstGeom prst="parallelogram">
              <a:avLst>
                <a:gd name="adj" fmla="val 8131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28"/>
          <p:cNvGrpSpPr/>
          <p:nvPr/>
        </p:nvGrpSpPr>
        <p:grpSpPr>
          <a:xfrm>
            <a:off x="-96308" y="4723518"/>
            <a:ext cx="9381613" cy="419981"/>
            <a:chOff x="-164887" y="4698366"/>
            <a:chExt cx="9381613" cy="426984"/>
          </a:xfrm>
        </p:grpSpPr>
        <p:sp>
          <p:nvSpPr>
            <p:cNvPr id="590" name="Google Shape;590;p28"/>
            <p:cNvSpPr/>
            <p:nvPr/>
          </p:nvSpPr>
          <p:spPr>
            <a:xfrm>
              <a:off x="-164887" y="4705350"/>
              <a:ext cx="9300300" cy="4200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2008613" y="4698366"/>
              <a:ext cx="3558900" cy="426900"/>
            </a:xfrm>
            <a:prstGeom prst="parallelogram">
              <a:avLst>
                <a:gd name="adj" fmla="val 8131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2" name="Google Shape;592;p28"/>
            <p:cNvCxnSpPr/>
            <p:nvPr/>
          </p:nvCxnSpPr>
          <p:spPr>
            <a:xfrm>
              <a:off x="-164874" y="4698388"/>
              <a:ext cx="9381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084050"/>
            <a:ext cx="7704000" cy="3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569400" y="4710887"/>
            <a:ext cx="9870825" cy="475368"/>
            <a:chOff x="-654099" y="4698366"/>
            <a:chExt cx="9870825" cy="426990"/>
          </a:xfrm>
        </p:grpSpPr>
        <p:sp>
          <p:nvSpPr>
            <p:cNvPr id="34" name="Google Shape;34;p4"/>
            <p:cNvSpPr/>
            <p:nvPr/>
          </p:nvSpPr>
          <p:spPr>
            <a:xfrm>
              <a:off x="-8451" y="4705356"/>
              <a:ext cx="9144000" cy="4200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-654099" y="4698366"/>
              <a:ext cx="4347300" cy="426900"/>
            </a:xfrm>
            <a:prstGeom prst="parallelogram">
              <a:avLst>
                <a:gd name="adj" fmla="val 8131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" name="Google Shape;36;p4"/>
            <p:cNvCxnSpPr/>
            <p:nvPr/>
          </p:nvCxnSpPr>
          <p:spPr>
            <a:xfrm>
              <a:off x="-164874" y="4698388"/>
              <a:ext cx="9381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" name="Google Shape;37;p4"/>
          <p:cNvSpPr/>
          <p:nvPr/>
        </p:nvSpPr>
        <p:spPr>
          <a:xfrm>
            <a:off x="6335200" y="0"/>
            <a:ext cx="4347300" cy="420000"/>
          </a:xfrm>
          <a:prstGeom prst="parallelogram">
            <a:avLst>
              <a:gd name="adj" fmla="val 8131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/>
          <p:nvPr/>
        </p:nvSpPr>
        <p:spPr>
          <a:xfrm flipH="1">
            <a:off x="-2913" y="0"/>
            <a:ext cx="703500" cy="1038300"/>
          </a:xfrm>
          <a:prstGeom prst="rect">
            <a:avLst/>
          </a:prstGeom>
          <a:solidFill>
            <a:srgbClr val="D1D1D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6"/>
          <p:cNvGrpSpPr/>
          <p:nvPr/>
        </p:nvGrpSpPr>
        <p:grpSpPr>
          <a:xfrm rot="-5400000" flipH="1">
            <a:off x="-673555" y="1054357"/>
            <a:ext cx="1602538" cy="572836"/>
            <a:chOff x="-54172" y="-159093"/>
            <a:chExt cx="1602538" cy="572836"/>
          </a:xfrm>
        </p:grpSpPr>
        <p:sp>
          <p:nvSpPr>
            <p:cNvPr id="75" name="Google Shape;75;p6"/>
            <p:cNvSpPr/>
            <p:nvPr/>
          </p:nvSpPr>
          <p:spPr>
            <a:xfrm>
              <a:off x="245844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50250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854655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159061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1463466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-54172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245844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50250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854655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1159061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1463466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-54172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245844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550250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854655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1159061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1463466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-54172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-11250" y="4723481"/>
            <a:ext cx="9615612" cy="458400"/>
            <a:chOff x="-11250" y="4723481"/>
            <a:chExt cx="9615612" cy="458400"/>
          </a:xfrm>
        </p:grpSpPr>
        <p:sp>
          <p:nvSpPr>
            <p:cNvPr id="94" name="Google Shape;94;p6"/>
            <p:cNvSpPr/>
            <p:nvPr/>
          </p:nvSpPr>
          <p:spPr>
            <a:xfrm rot="10800000">
              <a:off x="5257062" y="4723481"/>
              <a:ext cx="4347300" cy="458400"/>
            </a:xfrm>
            <a:prstGeom prst="parallelogram">
              <a:avLst>
                <a:gd name="adj" fmla="val 8131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6"/>
            <p:cNvCxnSpPr/>
            <p:nvPr/>
          </p:nvCxnSpPr>
          <p:spPr>
            <a:xfrm rot="10800000">
              <a:off x="-11250" y="4723481"/>
              <a:ext cx="9166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720000" y="637700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73245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>
            <a:off x="5520069" y="-38000"/>
            <a:ext cx="3888600" cy="5692338"/>
            <a:chOff x="5520069" y="-38000"/>
            <a:chExt cx="3888600" cy="5692338"/>
          </a:xfrm>
        </p:grpSpPr>
        <p:sp>
          <p:nvSpPr>
            <p:cNvPr id="100" name="Google Shape;100;p7"/>
            <p:cNvSpPr/>
            <p:nvPr/>
          </p:nvSpPr>
          <p:spPr>
            <a:xfrm>
              <a:off x="7533366" y="4520638"/>
              <a:ext cx="1133700" cy="11337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" name="Google Shape;101;p7"/>
            <p:cNvGrpSpPr/>
            <p:nvPr/>
          </p:nvGrpSpPr>
          <p:grpSpPr>
            <a:xfrm>
              <a:off x="5520069" y="-38000"/>
              <a:ext cx="3888600" cy="5675600"/>
              <a:chOff x="5520069" y="-38000"/>
              <a:chExt cx="3888600" cy="5675600"/>
            </a:xfrm>
          </p:grpSpPr>
          <p:grpSp>
            <p:nvGrpSpPr>
              <p:cNvPr id="102" name="Google Shape;102;p7"/>
              <p:cNvGrpSpPr/>
              <p:nvPr/>
            </p:nvGrpSpPr>
            <p:grpSpPr>
              <a:xfrm rot="5400000">
                <a:off x="5802975" y="2589800"/>
                <a:ext cx="5675600" cy="420000"/>
                <a:chOff x="3561800" y="0"/>
                <a:chExt cx="5675600" cy="420000"/>
              </a:xfrm>
            </p:grpSpPr>
            <p:sp>
              <p:nvSpPr>
                <p:cNvPr id="103" name="Google Shape;103;p7"/>
                <p:cNvSpPr/>
                <p:nvPr/>
              </p:nvSpPr>
              <p:spPr>
                <a:xfrm>
                  <a:off x="6335200" y="0"/>
                  <a:ext cx="2902200" cy="420000"/>
                </a:xfrm>
                <a:prstGeom prst="parallelogram">
                  <a:avLst>
                    <a:gd name="adj" fmla="val 81314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4" name="Google Shape;104;p7"/>
                <p:cNvCxnSpPr/>
                <p:nvPr/>
              </p:nvCxnSpPr>
              <p:spPr>
                <a:xfrm>
                  <a:off x="6155150" y="-2371875"/>
                  <a:ext cx="0" cy="51867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5" name="Google Shape;105;p7"/>
              <p:cNvGrpSpPr/>
              <p:nvPr/>
            </p:nvGrpSpPr>
            <p:grpSpPr>
              <a:xfrm rot="5400000">
                <a:off x="7272369" y="-1600951"/>
                <a:ext cx="384000" cy="3888600"/>
                <a:chOff x="213644" y="1446800"/>
                <a:chExt cx="384000" cy="3888600"/>
              </a:xfrm>
            </p:grpSpPr>
            <p:cxnSp>
              <p:nvCxnSpPr>
                <p:cNvPr id="106" name="Google Shape;106;p7"/>
                <p:cNvCxnSpPr/>
                <p:nvPr/>
              </p:nvCxnSpPr>
              <p:spPr>
                <a:xfrm>
                  <a:off x="405650" y="1446800"/>
                  <a:ext cx="0" cy="3888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07" name="Google Shape;107;p7"/>
                <p:cNvSpPr/>
                <p:nvPr/>
              </p:nvSpPr>
              <p:spPr>
                <a:xfrm>
                  <a:off x="213644" y="2022700"/>
                  <a:ext cx="384000" cy="384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8440538" y="-95512"/>
            <a:ext cx="1133700" cy="1133700"/>
          </a:xfrm>
          <a:prstGeom prst="rect">
            <a:avLst/>
          </a:prstGeom>
          <a:solidFill>
            <a:srgbClr val="D1D1D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p9"/>
          <p:cNvCxnSpPr/>
          <p:nvPr/>
        </p:nvCxnSpPr>
        <p:spPr>
          <a:xfrm>
            <a:off x="8735575" y="-152400"/>
            <a:ext cx="0" cy="416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9"/>
          <p:cNvSpPr/>
          <p:nvPr/>
        </p:nvSpPr>
        <p:spPr>
          <a:xfrm>
            <a:off x="8553819" y="728500"/>
            <a:ext cx="384000" cy="38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>
            <a:off x="-54172" y="-159093"/>
            <a:ext cx="1602538" cy="572836"/>
            <a:chOff x="-54172" y="-159093"/>
            <a:chExt cx="1602538" cy="572836"/>
          </a:xfrm>
        </p:grpSpPr>
        <p:sp>
          <p:nvSpPr>
            <p:cNvPr id="127" name="Google Shape;127;p9"/>
            <p:cNvSpPr/>
            <p:nvPr/>
          </p:nvSpPr>
          <p:spPr>
            <a:xfrm>
              <a:off x="245844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50250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854655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1159061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1463466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-54172" y="-15909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245844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550250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854655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159061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1463466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-54172" y="84875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245844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550250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854655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159061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463466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-54172" y="328843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0"/>
          <p:cNvSpPr txBox="1">
            <a:spLocks noGrp="1"/>
          </p:cNvSpPr>
          <p:nvPr>
            <p:ph type="title"/>
          </p:nvPr>
        </p:nvSpPr>
        <p:spPr>
          <a:xfrm>
            <a:off x="720000" y="3366641"/>
            <a:ext cx="3635400" cy="1246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"/>
          </p:nvPr>
        </p:nvSpPr>
        <p:spPr>
          <a:xfrm>
            <a:off x="941825" y="2100831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2"/>
          </p:nvPr>
        </p:nvSpPr>
        <p:spPr>
          <a:xfrm>
            <a:off x="941825" y="3723259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3"/>
          </p:nvPr>
        </p:nvSpPr>
        <p:spPr>
          <a:xfrm>
            <a:off x="3419250" y="3723259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4"/>
          </p:nvPr>
        </p:nvSpPr>
        <p:spPr>
          <a:xfrm>
            <a:off x="3419250" y="2100831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5" hasCustomPrompt="1"/>
          </p:nvPr>
        </p:nvSpPr>
        <p:spPr>
          <a:xfrm>
            <a:off x="1643975" y="1311676"/>
            <a:ext cx="9012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2934251"/>
            <a:ext cx="9012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7" hasCustomPrompt="1"/>
          </p:nvPr>
        </p:nvSpPr>
        <p:spPr>
          <a:xfrm>
            <a:off x="1643975" y="2934251"/>
            <a:ext cx="9012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311676"/>
            <a:ext cx="9012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9"/>
          </p:nvPr>
        </p:nvSpPr>
        <p:spPr>
          <a:xfrm>
            <a:off x="5896675" y="3723259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3"/>
          </p:nvPr>
        </p:nvSpPr>
        <p:spPr>
          <a:xfrm>
            <a:off x="5896675" y="2100831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14" hasCustomPrompt="1"/>
          </p:nvPr>
        </p:nvSpPr>
        <p:spPr>
          <a:xfrm>
            <a:off x="6598825" y="2934251"/>
            <a:ext cx="9012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15" hasCustomPrompt="1"/>
          </p:nvPr>
        </p:nvSpPr>
        <p:spPr>
          <a:xfrm>
            <a:off x="6598825" y="1311676"/>
            <a:ext cx="9012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6"/>
          </p:nvPr>
        </p:nvSpPr>
        <p:spPr>
          <a:xfrm>
            <a:off x="941825" y="1847537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7"/>
          </p:nvPr>
        </p:nvSpPr>
        <p:spPr>
          <a:xfrm>
            <a:off x="941825" y="346996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8"/>
          </p:nvPr>
        </p:nvSpPr>
        <p:spPr>
          <a:xfrm>
            <a:off x="3419250" y="346996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19"/>
          </p:nvPr>
        </p:nvSpPr>
        <p:spPr>
          <a:xfrm>
            <a:off x="3419250" y="1847537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20"/>
          </p:nvPr>
        </p:nvSpPr>
        <p:spPr>
          <a:xfrm>
            <a:off x="5896675" y="346996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21"/>
          </p:nvPr>
        </p:nvSpPr>
        <p:spPr>
          <a:xfrm>
            <a:off x="5896675" y="1847537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Rosario"/>
                <a:ea typeface="Rosario"/>
                <a:cs typeface="Rosario"/>
                <a:sym typeface="Rosari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6" name="Google Shape;196;p13"/>
          <p:cNvGrpSpPr/>
          <p:nvPr/>
        </p:nvGrpSpPr>
        <p:grpSpPr>
          <a:xfrm>
            <a:off x="-54172" y="-159093"/>
            <a:ext cx="1602393" cy="572691"/>
            <a:chOff x="4399499" y="2809353"/>
            <a:chExt cx="1054969" cy="377043"/>
          </a:xfrm>
        </p:grpSpPr>
        <p:sp>
          <p:nvSpPr>
            <p:cNvPr id="197" name="Google Shape;197;p13"/>
            <p:cNvSpPr/>
            <p:nvPr/>
          </p:nvSpPr>
          <p:spPr>
            <a:xfrm>
              <a:off x="4597021" y="2809353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797433" y="2809353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4997845" y="2809353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5198257" y="2809353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5398668" y="2809353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4399499" y="2809353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4597021" y="2969974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4797433" y="2969974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4997845" y="2969974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198257" y="2969974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5398668" y="2969974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4399499" y="2969974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597021" y="3130596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4797433" y="3130596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4997845" y="3130596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5198257" y="3130596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5398668" y="3130596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4399499" y="3130596"/>
              <a:ext cx="55800" cy="5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3"/>
          <p:cNvGrpSpPr/>
          <p:nvPr/>
        </p:nvGrpSpPr>
        <p:grpSpPr>
          <a:xfrm>
            <a:off x="-430237" y="-152400"/>
            <a:ext cx="10004475" cy="5487725"/>
            <a:chOff x="-430237" y="-152400"/>
            <a:chExt cx="10004475" cy="5487725"/>
          </a:xfrm>
        </p:grpSpPr>
        <p:sp>
          <p:nvSpPr>
            <p:cNvPr id="216" name="Google Shape;216;p13"/>
            <p:cNvSpPr/>
            <p:nvPr/>
          </p:nvSpPr>
          <p:spPr>
            <a:xfrm>
              <a:off x="8440538" y="-95512"/>
              <a:ext cx="1133700" cy="11337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-430237" y="4105313"/>
              <a:ext cx="1133700" cy="1133700"/>
            </a:xfrm>
            <a:prstGeom prst="rect">
              <a:avLst/>
            </a:prstGeom>
            <a:solidFill>
              <a:srgbClr val="D1D1D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" name="Google Shape;218;p13"/>
            <p:cNvCxnSpPr/>
            <p:nvPr/>
          </p:nvCxnSpPr>
          <p:spPr>
            <a:xfrm>
              <a:off x="405650" y="1170125"/>
              <a:ext cx="0" cy="416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3"/>
            <p:cNvCxnSpPr/>
            <p:nvPr/>
          </p:nvCxnSpPr>
          <p:spPr>
            <a:xfrm>
              <a:off x="8735575" y="-152400"/>
              <a:ext cx="0" cy="416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0" name="Google Shape;220;p13"/>
          <p:cNvGrpSpPr/>
          <p:nvPr/>
        </p:nvGrpSpPr>
        <p:grpSpPr>
          <a:xfrm>
            <a:off x="7595778" y="4729896"/>
            <a:ext cx="1602393" cy="572691"/>
            <a:chOff x="4399499" y="2809353"/>
            <a:chExt cx="1054969" cy="377043"/>
          </a:xfrm>
        </p:grpSpPr>
        <p:sp>
          <p:nvSpPr>
            <p:cNvPr id="221" name="Google Shape;221;p13"/>
            <p:cNvSpPr/>
            <p:nvPr/>
          </p:nvSpPr>
          <p:spPr>
            <a:xfrm>
              <a:off x="4597021" y="2809353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4797433" y="2809353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4997845" y="2809353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5198257" y="2809353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5398668" y="2809353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399499" y="2809353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4597021" y="2969974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4797433" y="2969974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4997845" y="2969974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5198257" y="2969974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5398668" y="2969974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4399499" y="2969974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4597021" y="3130596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4797433" y="3130596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4997845" y="3130596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5198257" y="3130596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5398668" y="3130596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4399499" y="3130596"/>
              <a:ext cx="55800" cy="55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sario"/>
              <a:buNone/>
              <a:defRPr sz="3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sario"/>
              <a:buNone/>
              <a:defRPr sz="3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sario"/>
              <a:buNone/>
              <a:defRPr sz="3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sario"/>
              <a:buNone/>
              <a:defRPr sz="3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sario"/>
              <a:buNone/>
              <a:defRPr sz="3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sario"/>
              <a:buNone/>
              <a:defRPr sz="3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sario"/>
              <a:buNone/>
              <a:defRPr sz="3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sario"/>
              <a:buNone/>
              <a:defRPr sz="3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sario"/>
              <a:buNone/>
              <a:defRPr sz="3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9" r:id="rId17"/>
    <p:sldLayoutId id="2147483671" r:id="rId18"/>
    <p:sldLayoutId id="2147483673" r:id="rId19"/>
    <p:sldLayoutId id="2147483674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4599" r="25713"/>
          <a:stretch/>
        </p:blipFill>
        <p:spPr>
          <a:xfrm>
            <a:off x="393425" y="379141"/>
            <a:ext cx="2622602" cy="43948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B37EB6-5FE5-B45B-4B94-68E8990145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3308195" y="825190"/>
            <a:ext cx="5018049" cy="1967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600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Retail Sales Analytics</a:t>
            </a:r>
            <a:endParaRPr kumimoji="0" lang="en-US" altLang="en-US" sz="60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4CE70-7442-13B2-3673-8EFA09B2849A}"/>
              </a:ext>
            </a:extLst>
          </p:cNvPr>
          <p:cNvSpPr txBox="1"/>
          <p:nvPr/>
        </p:nvSpPr>
        <p:spPr>
          <a:xfrm>
            <a:off x="6441930" y="3966700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Presented by </a:t>
            </a:r>
            <a:br>
              <a:rPr lang="en-IN" sz="1800" b="1" dirty="0"/>
            </a:br>
            <a:r>
              <a:rPr lang="en-IN" sz="1800" b="1" dirty="0"/>
              <a:t>Dinesh 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2A8ECDA-83DA-40D9-A1A1-EDC827D4A9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308195" y="2825665"/>
            <a:ext cx="40190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An End-to-End Data Analytics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9A00B3-BFC1-0B9B-1F01-127AB6BB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299" y="217077"/>
            <a:ext cx="4008367" cy="1939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46E86847-9607-FC43-13E8-98A7EADD7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7" y="803076"/>
            <a:ext cx="4869811" cy="116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Task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</a:t>
            </a: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Joined orders, customers, order items, and products to fetch detailed order information.</a:t>
            </a:r>
            <a:br>
              <a:rPr lang="en-US" sz="1200" dirty="0">
                <a:latin typeface="Rosario" panose="020B0604020202020204" charset="0"/>
                <a:cs typeface="Rosario" panose="020B0604020202020204" charset="0"/>
              </a:rPr>
            </a:b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</a:t>
            </a: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Enables detailed sales reporting, helping to understand customer preferences and product performance.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50CE2-F1B4-41FE-3D25-BE0036CFC833}"/>
              </a:ext>
            </a:extLst>
          </p:cNvPr>
          <p:cNvSpPr txBox="1"/>
          <p:nvPr/>
        </p:nvSpPr>
        <p:spPr>
          <a:xfrm>
            <a:off x="197487" y="495299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0" u="none" strike="noStrike" dirty="0"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Inner Join for Order Details</a:t>
            </a:r>
            <a:endParaRPr lang="en-IN" sz="1100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A05E4D-7599-1836-29F1-FB70CB0D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298" y="2346874"/>
            <a:ext cx="4008368" cy="1988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5E5697-083F-0E30-20AD-2BF240EAC337}"/>
              </a:ext>
            </a:extLst>
          </p:cNvPr>
          <p:cNvSpPr txBox="1"/>
          <p:nvPr/>
        </p:nvSpPr>
        <p:spPr>
          <a:xfrm>
            <a:off x="197487" y="2896793"/>
            <a:ext cx="4702173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Task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Calculated total sales for each store.</a:t>
            </a:r>
            <a:b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</a:b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Provides store-wise sales data, enabling performance comparison and highlighting areas that need improvement.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65443E-1498-C697-8E5D-3E4074B902F0}"/>
              </a:ext>
            </a:extLst>
          </p:cNvPr>
          <p:cNvSpPr txBox="1"/>
          <p:nvPr/>
        </p:nvSpPr>
        <p:spPr>
          <a:xfrm>
            <a:off x="197487" y="2555805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0" u="none" strike="noStrike" dirty="0"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Total Sales by Store</a:t>
            </a:r>
            <a:endParaRPr lang="en-IN" sz="1100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8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E0314AF-A66E-F00C-884B-F3670727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60" y="90607"/>
            <a:ext cx="4213860" cy="2171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40726E-1579-0054-90C5-EFA344A77045}"/>
              </a:ext>
            </a:extLst>
          </p:cNvPr>
          <p:cNvSpPr txBox="1"/>
          <p:nvPr/>
        </p:nvSpPr>
        <p:spPr>
          <a:xfrm>
            <a:off x="350521" y="662940"/>
            <a:ext cx="4335780" cy="88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Task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Retrieved the top 5 best-selling products by quantity.</a:t>
            </a:r>
            <a:b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</a:b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Focuses inventory and marketing efforts on high-demand products, ensuring they remain well-stocked.</a:t>
            </a:r>
            <a:endParaRPr lang="en-IN" sz="1200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B6126-DCA3-BA66-44DA-594C3D96EA39}"/>
              </a:ext>
            </a:extLst>
          </p:cNvPr>
          <p:cNvSpPr txBox="1"/>
          <p:nvPr/>
        </p:nvSpPr>
        <p:spPr>
          <a:xfrm>
            <a:off x="350521" y="236220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Top 5 Selling Products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1A2E4E-E7CE-0478-5392-CBFFDF16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60" y="2381250"/>
            <a:ext cx="4213860" cy="2209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017482-70C3-1E72-5235-0432A1EEEAB9}"/>
              </a:ext>
            </a:extLst>
          </p:cNvPr>
          <p:cNvSpPr txBox="1"/>
          <p:nvPr/>
        </p:nvSpPr>
        <p:spPr>
          <a:xfrm>
            <a:off x="350521" y="2381250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Customer Purchase Summary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401ED2-2464-60EE-81F1-F8932D32DBB7}"/>
              </a:ext>
            </a:extLst>
          </p:cNvPr>
          <p:cNvSpPr txBox="1"/>
          <p:nvPr/>
        </p:nvSpPr>
        <p:spPr>
          <a:xfrm>
            <a:off x="350521" y="2773680"/>
            <a:ext cx="4000501" cy="1166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Task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Calculated total orders, items purchased, and total spend per customer.</a:t>
            </a:r>
            <a:b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</a:b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Helps in building customer profiles and facilitates segmentation for targeted campaigns.</a:t>
            </a:r>
            <a:endParaRPr lang="en-IN" sz="1200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07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A23DE77-32B1-523B-1584-BB11581D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61" y="1"/>
            <a:ext cx="5044440" cy="2407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9F8D73-CE28-C48C-0E3B-32C45128FD31}"/>
              </a:ext>
            </a:extLst>
          </p:cNvPr>
          <p:cNvSpPr txBox="1"/>
          <p:nvPr/>
        </p:nvSpPr>
        <p:spPr>
          <a:xfrm>
            <a:off x="441960" y="579120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Customer Spend Segmentation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5887E-3BF4-0FEE-AB3E-7AF01C674328}"/>
              </a:ext>
            </a:extLst>
          </p:cNvPr>
          <p:cNvSpPr txBox="1"/>
          <p:nvPr/>
        </p:nvSpPr>
        <p:spPr>
          <a:xfrm>
            <a:off x="441960" y="886897"/>
            <a:ext cx="3657601" cy="1443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Rosario" panose="020B0604020202020204" charset="0"/>
                <a:cs typeface="Rosario" panose="020B0604020202020204" charset="0"/>
              </a:rPr>
              <a:t>Task</a:t>
            </a: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: Segmented customers based on their total spend into low, medium, and high categories.</a:t>
            </a:r>
            <a:br>
              <a:rPr lang="en-US" sz="1200" dirty="0">
                <a:latin typeface="Rosario" panose="020B0604020202020204" charset="0"/>
                <a:cs typeface="Rosario" panose="020B0604020202020204" charset="0"/>
              </a:rPr>
            </a:br>
            <a:r>
              <a:rPr lang="en-US" sz="1200" b="1" dirty="0">
                <a:latin typeface="Rosario" panose="020B0604020202020204" charset="0"/>
                <a:cs typeface="Rosario" panose="020B0604020202020204" charset="0"/>
              </a:rPr>
              <a:t>Benefit</a:t>
            </a: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: Improves marketing efforts by enabling targeted campaigns tailored to customer spend behavior.</a:t>
            </a:r>
            <a:endParaRPr lang="en-IN" sz="1200" dirty="0">
              <a:latin typeface="Rosario" panose="020B0604020202020204" charset="0"/>
              <a:cs typeface="Rosario" panose="020B060402020202020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A93EAC-BFD8-97B1-7986-899F4214B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60" y="2571750"/>
            <a:ext cx="5044439" cy="2407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8FD6EC-3838-10BC-CAB3-F7901688C37C}"/>
              </a:ext>
            </a:extLst>
          </p:cNvPr>
          <p:cNvSpPr txBox="1"/>
          <p:nvPr/>
        </p:nvSpPr>
        <p:spPr>
          <a:xfrm>
            <a:off x="441960" y="2571750"/>
            <a:ext cx="2202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Staff Performance 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F6036A-D00C-2010-781A-4FB754B5F49B}"/>
              </a:ext>
            </a:extLst>
          </p:cNvPr>
          <p:cNvSpPr txBox="1"/>
          <p:nvPr/>
        </p:nvSpPr>
        <p:spPr>
          <a:xfrm>
            <a:off x="441960" y="2954867"/>
            <a:ext cx="3327400" cy="1166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Task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Analyzed total sales per staff member.</a:t>
            </a:r>
            <a:b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</a:b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Identifies top-performing staff which helps in rewarding high performers or providing training to underperformers.</a:t>
            </a:r>
            <a:endParaRPr lang="en-IN" sz="1200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46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3C772D-5560-FCF4-CF1B-508C7AF8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36388" y="145777"/>
            <a:ext cx="4855212" cy="2178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BFA18-1192-DD68-36ED-ABE356A278EE}"/>
              </a:ext>
            </a:extLst>
          </p:cNvPr>
          <p:cNvSpPr txBox="1"/>
          <p:nvPr/>
        </p:nvSpPr>
        <p:spPr>
          <a:xfrm>
            <a:off x="287866" y="541866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Low Stock Alert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547EA-C6A8-CB30-5CCB-444628A41663}"/>
              </a:ext>
            </a:extLst>
          </p:cNvPr>
          <p:cNvSpPr txBox="1"/>
          <p:nvPr/>
        </p:nvSpPr>
        <p:spPr>
          <a:xfrm>
            <a:off x="287866" y="849643"/>
            <a:ext cx="3933187" cy="1166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Rosario" panose="020B0604020202020204" charset="0"/>
                <a:cs typeface="Rosario" panose="020B0604020202020204" charset="0"/>
              </a:rPr>
              <a:t>Task</a:t>
            </a: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: Identified products that have low stock levels in the inventory.</a:t>
            </a:r>
            <a:br>
              <a:rPr lang="en-US" sz="1200" dirty="0">
                <a:latin typeface="Rosario" panose="020B0604020202020204" charset="0"/>
                <a:cs typeface="Rosario" panose="020B0604020202020204" charset="0"/>
              </a:rPr>
            </a:br>
            <a:r>
              <a:rPr lang="en-US" sz="1200" b="1" dirty="0">
                <a:latin typeface="Rosario" panose="020B0604020202020204" charset="0"/>
                <a:cs typeface="Rosario" panose="020B0604020202020204" charset="0"/>
              </a:rPr>
              <a:t>Benefit</a:t>
            </a: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: Allows timely restocking decisions to prevent stockouts and meet customer demand.</a:t>
            </a:r>
            <a:endParaRPr lang="en-IN" sz="1200" dirty="0"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E3D2E-D8B8-001D-6FB5-05DEBB1EC058}"/>
              </a:ext>
            </a:extLst>
          </p:cNvPr>
          <p:cNvSpPr txBox="1"/>
          <p:nvPr/>
        </p:nvSpPr>
        <p:spPr>
          <a:xfrm>
            <a:off x="287225" y="2324278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Create Customer Segments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CDF2B-F577-17ED-50FC-533B7AFF97EB}"/>
              </a:ext>
            </a:extLst>
          </p:cNvPr>
          <p:cNvSpPr txBox="1"/>
          <p:nvPr/>
        </p:nvSpPr>
        <p:spPr>
          <a:xfrm>
            <a:off x="287225" y="2632055"/>
            <a:ext cx="3679186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Task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Created a table to store customer segmentation details based on recency, frequency, and monetary (RFM) analysis.</a:t>
            </a:r>
            <a:b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</a:b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: Facilitates customer segmentation and the use of machine learning models for better decision-making in marketing strategies.</a:t>
            </a:r>
            <a:endParaRPr lang="en-IN" sz="1200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01FEA3-FCF0-808D-287D-31820903D6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6388" y="2478166"/>
            <a:ext cx="4855212" cy="2178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47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37A1B13-50D9-4EEA-2DC0-79387CECB64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6666" r="26666"/>
          <a:stretch>
            <a:fillRect/>
          </a:stretch>
        </p:blipFill>
        <p:spPr>
          <a:xfrm>
            <a:off x="4869366" y="0"/>
            <a:ext cx="3568197" cy="475773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F90395-93F3-2ABF-FF65-A49FA003CEBF}"/>
              </a:ext>
            </a:extLst>
          </p:cNvPr>
          <p:cNvSpPr txBox="1"/>
          <p:nvPr/>
        </p:nvSpPr>
        <p:spPr>
          <a:xfrm>
            <a:off x="1003803" y="193288"/>
            <a:ext cx="3657600" cy="279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Rosario" panose="020B0604020202020204" charset="0"/>
                <a:cs typeface="Rosario" panose="020B0604020202020204" charset="0"/>
              </a:rPr>
              <a:t>Python is a simple and powerful programming language used for websites, data analysis, automation, and more.</a:t>
            </a:r>
            <a:endParaRPr lang="en-IN" sz="2400" b="1" dirty="0">
              <a:latin typeface="Rosario" panose="020B0604020202020204" charset="0"/>
              <a:cs typeface="Rosari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7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0E463C-27FC-C4DE-59CB-72E383ED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" y="209942"/>
            <a:ext cx="4601736" cy="1975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D3D14A-0AE3-A5E8-F754-55FBB93D9178}"/>
              </a:ext>
            </a:extLst>
          </p:cNvPr>
          <p:cNvSpPr txBox="1"/>
          <p:nvPr/>
        </p:nvSpPr>
        <p:spPr>
          <a:xfrm>
            <a:off x="4772722" y="204294"/>
            <a:ext cx="2747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sario" panose="020B0604020202020204" charset="0"/>
                <a:cs typeface="Rosario" panose="020B0604020202020204" charset="0"/>
              </a:rPr>
              <a:t>Load Data from SQL using Python</a:t>
            </a:r>
            <a:endParaRPr lang="en-IN" b="1" dirty="0"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29C622E-5DF3-6F2B-3177-FE26E6C9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7064" y="204294"/>
            <a:ext cx="3546088" cy="227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Established a connection between Python and the MySQL database using SQLAlchemy.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Retrieved data from the customers, orders, and order_items tables using pandas.read_sql().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Stored the extracted data in Pandas DataFrames for further analysis and modeling.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B79548-B884-AC69-1F2B-FA59C4E32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4" y="2307119"/>
            <a:ext cx="4081348" cy="650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331EB3-D1B6-0CA8-F2F1-07FB9ACD3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4" y="3046323"/>
            <a:ext cx="2668857" cy="2097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C82081-346A-1AB9-2005-082D5653D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28" y="3057006"/>
            <a:ext cx="2413112" cy="2097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F57660-2F67-2E05-AD04-2BB10776E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576" y="3035639"/>
            <a:ext cx="2720576" cy="2118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720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39"/>
          <p:cNvPicPr preferRelativeResize="0">
            <a:picLocks noGrp="1"/>
          </p:cNvPicPr>
          <p:nvPr>
            <p:ph type="pic" idx="6"/>
          </p:nvPr>
        </p:nvPicPr>
        <p:blipFill>
          <a:blip r:embed="rId3"/>
          <a:srcRect t="1260" b="1260"/>
          <a:stretch/>
        </p:blipFill>
        <p:spPr>
          <a:xfrm>
            <a:off x="4975860" y="548640"/>
            <a:ext cx="4236721" cy="4594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E07B04-9D61-9D25-8B8E-38DABD884D17}"/>
              </a:ext>
            </a:extLst>
          </p:cNvPr>
          <p:cNvSpPr txBox="1"/>
          <p:nvPr/>
        </p:nvSpPr>
        <p:spPr>
          <a:xfrm>
            <a:off x="631902" y="319669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Benefits of Basic EDA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D24EE7B1-06F1-279D-0ED9-AF8F5F82B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1" y="820361"/>
            <a:ext cx="4653774" cy="393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Data Understanding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Helps quickly understand structure and content of the dataset (columns, datatypes, missing values).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Summary Statistics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Gives insights into numerical data ranges, outliers</a:t>
            </a:r>
            <a:r>
              <a:rPr lang="en-US" altLang="en-US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and distributions.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Data Quality Check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Detects missing values or incorrect data types early.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City Distribution Insight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Identifies top and bottom locations by customer count — useful for geographic targeting.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Informs Further Analysis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Sets the stage for deeper analysis and visualization.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F044FB-4F59-B9EF-FBC6-4357446E5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712"/>
            <a:ext cx="9144000" cy="2566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AF32A-0AA0-108E-1EEC-25F7E0470EC8}"/>
              </a:ext>
            </a:extLst>
          </p:cNvPr>
          <p:cNvSpPr txBox="1"/>
          <p:nvPr/>
        </p:nvSpPr>
        <p:spPr>
          <a:xfrm>
            <a:off x="0" y="2628900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Visualizing Data using Python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64B0DEC-CE0B-7AD0-2549-149995A4D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" y="2621809"/>
            <a:ext cx="5497018" cy="2551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Orders per Month (Bar Chart)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Converted order_date to datetime format</a:t>
            </a:r>
          </a:p>
          <a:p>
            <a:pPr marL="628650" marR="0" lvl="1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Extracted month and counted number of orders</a:t>
            </a:r>
          </a:p>
          <a:p>
            <a:pPr marL="628650" marR="0" lvl="1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Plotted monthly order counts using a bar chart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Total Price Distribution (Histogram)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Calculated total_price = list_price × quantity − discount</a:t>
            </a:r>
          </a:p>
          <a:p>
            <a:pPr marL="628650" marR="0" lvl="1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Plotted distribution of total prices using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seaborn.histplot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with KDE curve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52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A28FB-8A49-7E3F-92A5-B89C01D9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EABD53-6282-BA53-7321-4612FD5D607A}"/>
              </a:ext>
            </a:extLst>
          </p:cNvPr>
          <p:cNvSpPr txBox="1"/>
          <p:nvPr/>
        </p:nvSpPr>
        <p:spPr>
          <a:xfrm>
            <a:off x="5099824" y="27803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624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BAE12D-B8C5-B1C9-121A-722C2385B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2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5"/>
          <p:cNvSpPr txBox="1">
            <a:spLocks noGrp="1"/>
          </p:cNvSpPr>
          <p:nvPr>
            <p:ph type="title"/>
          </p:nvPr>
        </p:nvSpPr>
        <p:spPr>
          <a:xfrm>
            <a:off x="3870741" y="473778"/>
            <a:ext cx="388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tx1"/>
                </a:solidFill>
              </a:rPr>
              <a:t>Project Overview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645" name="Google Shape;645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009" r="28751"/>
          <a:stretch/>
        </p:blipFill>
        <p:spPr>
          <a:xfrm>
            <a:off x="400859" y="402017"/>
            <a:ext cx="3319798" cy="440429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D84D2F4F-722D-D82B-7056-11884BBF2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741" y="1050954"/>
            <a:ext cx="4860143" cy="337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Objective</a:t>
            </a:r>
            <a:r>
              <a:rPr lang="en-US" sz="1600" dirty="0">
                <a:solidFill>
                  <a:schemeClr val="tx1"/>
                </a:solidFill>
              </a:rPr>
              <a:t>: To derive business insights from retail sales, customer and inventory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Key Focus Areas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Analyze sales trends and product performance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Understand customer behavior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Track inventory levels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Create a dynamic Power BI dashboard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Tools Used</a:t>
            </a:r>
            <a:r>
              <a:rPr lang="en-US" sz="1600" dirty="0">
                <a:solidFill>
                  <a:schemeClr val="tx1"/>
                </a:solidFill>
              </a:rPr>
              <a:t>: Excel, SQL, Python, Power BI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2C473E-99E2-A872-99B8-B4528663DE63}"/>
              </a:ext>
            </a:extLst>
          </p:cNvPr>
          <p:cNvSpPr txBox="1"/>
          <p:nvPr/>
        </p:nvSpPr>
        <p:spPr>
          <a:xfrm>
            <a:off x="312420" y="312420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Benefits of Data Visualization</a:t>
            </a:r>
            <a:endParaRPr lang="en-IN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9543957-1934-BF5E-E69E-18CC1056C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" y="564444"/>
            <a:ext cx="4259580" cy="227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Trend Discovery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Bar chart reveals peak and low months for orders, useful for seasonality insights.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Insight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Histogram shows how total prices are distributed, helping identify pricing patterns or outliers.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Support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Visualizations make it easier to communicate findings to stakeholders.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 Steps Ready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These plots guide what to explore next—like high-value transactions or off-season sales.</a:t>
            </a:r>
          </a:p>
        </p:txBody>
      </p:sp>
    </p:spTree>
    <p:extLst>
      <p:ext uri="{BB962C8B-B14F-4D97-AF65-F5344CB8AC3E}">
        <p14:creationId xmlns:p14="http://schemas.microsoft.com/office/powerpoint/2010/main" val="1567376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32390E-8BD9-4488-2DB8-F2667CBA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3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0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BD5C9F-32CD-DDB9-3A24-F6E1ADC7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020" y="468548"/>
            <a:ext cx="3467400" cy="1889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04DE31-E1CF-E144-BD5C-9895FDB9C3AF}"/>
              </a:ext>
            </a:extLst>
          </p:cNvPr>
          <p:cNvSpPr txBox="1"/>
          <p:nvPr/>
        </p:nvSpPr>
        <p:spPr>
          <a:xfrm>
            <a:off x="293220" y="236971"/>
            <a:ext cx="3546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sario" panose="020B0604020202020204" charset="0"/>
                <a:cs typeface="Rosario" panose="020B0604020202020204" charset="0"/>
              </a:rPr>
              <a:t>Customer Segmentation Using RFM Analysis</a:t>
            </a:r>
            <a:endParaRPr lang="en-IN" b="1" dirty="0"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BB77F321-C30E-46A0-039B-32771596C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20" y="236971"/>
            <a:ext cx="4129657" cy="310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Loaded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orders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,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order_items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tables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Merged datasets using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order_id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Calculated total_price = (list_price × quantity) - discount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Set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reference date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as 1 day after the latest order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Computed:</a:t>
            </a:r>
          </a:p>
          <a:p>
            <a:pPr marL="628650" marR="0" lvl="1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Recency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Days since last purchase</a:t>
            </a:r>
          </a:p>
          <a:p>
            <a:pPr marL="628650" marR="0" lvl="1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Frequency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Number of orders</a:t>
            </a:r>
          </a:p>
          <a:p>
            <a:pPr marL="628650" marR="0" lvl="1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Monetary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Total value of purchases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Stored the results in a new SQL table: customer_segments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638477-4283-942D-CFF2-766B10D8B1F0}"/>
              </a:ext>
            </a:extLst>
          </p:cNvPr>
          <p:cNvSpPr txBox="1"/>
          <p:nvPr/>
        </p:nvSpPr>
        <p:spPr>
          <a:xfrm>
            <a:off x="239880" y="313182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Benefits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95CCE048-C9F9-D300-18B1-1B0C879A4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80" y="3439501"/>
            <a:ext cx="4285147" cy="116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Identifies high-value vs inactive customers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Helps in creating targeted marketing campaigns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Drives retention strategies for loyal customers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Enables data-driven segmentation for better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2634757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2296EE-5055-A187-ECCF-2D83912EF1A9}"/>
              </a:ext>
            </a:extLst>
          </p:cNvPr>
          <p:cNvSpPr txBox="1"/>
          <p:nvPr/>
        </p:nvSpPr>
        <p:spPr>
          <a:xfrm>
            <a:off x="4442460" y="426595"/>
            <a:ext cx="3692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sario" panose="020B0604020202020204" charset="0"/>
                <a:cs typeface="Rosario" panose="020B0604020202020204" charset="0"/>
              </a:rPr>
              <a:t>Customer Segmentation Using RFM Clustering</a:t>
            </a:r>
            <a:endParaRPr lang="en-IN" b="1" dirty="0"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C59CA7B-A542-B28A-06F6-39EFC67F2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60" y="610607"/>
            <a:ext cx="4152900" cy="227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RFM Features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Used purchase history to calculate Recency, Frequency, and Monetary values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Data Normalization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Applied MinMaxScaler to scale RFM values for better clustering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KMeans Clustering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Grouped customers into 4 segments based on buying patterns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Results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Segmentation results stored in the customer_clusters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DB522-E187-6A5E-4866-193AB5AC498D}"/>
              </a:ext>
            </a:extLst>
          </p:cNvPr>
          <p:cNvSpPr txBox="1"/>
          <p:nvPr/>
        </p:nvSpPr>
        <p:spPr>
          <a:xfrm>
            <a:off x="4442460" y="2896318"/>
            <a:ext cx="1515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Business Benefits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B48862A-B437-7BB3-21B3-80550A8C4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60" y="3214952"/>
            <a:ext cx="4031873" cy="889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Understand customer behavior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Target high-value customers and re-engage inactive ones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Design custom campaigns for each segment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F893C1-1120-53D5-8422-2E8D9419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23" y="426595"/>
            <a:ext cx="4020637" cy="43484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930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 txBox="1">
            <a:spLocks noGrp="1"/>
          </p:cNvSpPr>
          <p:nvPr>
            <p:ph type="subTitle" idx="1"/>
          </p:nvPr>
        </p:nvSpPr>
        <p:spPr>
          <a:xfrm>
            <a:off x="312234" y="1908390"/>
            <a:ext cx="7434305" cy="2247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400" b="1" dirty="0">
                <a:latin typeface="Rosario" panose="020B0604020202020204" charset="0"/>
                <a:cs typeface="Rosario" panose="020B0604020202020204" charset="0"/>
              </a:rPr>
              <a:t>    Power BI is a Business Intelligence tool from  Microsoft that helps you analyze data, visualize insights and create interactive dashboards to support decision-making.</a:t>
            </a:r>
          </a:p>
        </p:txBody>
      </p:sp>
      <p:pic>
        <p:nvPicPr>
          <p:cNvPr id="663" name="Google Shape;663;p37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32806" b="32806"/>
          <a:stretch/>
        </p:blipFill>
        <p:spPr>
          <a:xfrm>
            <a:off x="713175" y="-1"/>
            <a:ext cx="7717499" cy="21834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97241D-3D2E-6C9E-8C0A-D80A8CE7E876}"/>
              </a:ext>
            </a:extLst>
          </p:cNvPr>
          <p:cNvSpPr txBox="1"/>
          <p:nvPr/>
        </p:nvSpPr>
        <p:spPr>
          <a:xfrm>
            <a:off x="3196683" y="207412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D77CF-D305-9F02-A0DD-655A5E38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6760D9-A449-E32B-7034-2A2183BB0ED0}"/>
              </a:ext>
            </a:extLst>
          </p:cNvPr>
          <p:cNvSpPr txBox="1"/>
          <p:nvPr/>
        </p:nvSpPr>
        <p:spPr>
          <a:xfrm>
            <a:off x="2639122" y="66908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Data Model Relationships in Power BI</a:t>
            </a:r>
            <a:endParaRPr lang="en-IN" sz="1800" b="1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572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9AC34-8ADA-0112-DB8A-2D7CCE28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18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31A9A-46D2-805A-B58D-7A45062A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16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D1B9-9A43-05BE-BC2B-9EA1852F9631}"/>
              </a:ext>
            </a:extLst>
          </p:cNvPr>
          <p:cNvSpPr txBox="1"/>
          <p:nvPr/>
        </p:nvSpPr>
        <p:spPr>
          <a:xfrm>
            <a:off x="371707" y="453483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Sales Overview Visualizations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80848B3-A71E-9A45-1AA7-472DBBAF1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07" y="822815"/>
            <a:ext cx="5232523" cy="134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 BI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visualize cleaned sales dataset.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Chart: Plotted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 of Total_Price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Year &amp; Quarter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Chart: Plotted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 of Total_Price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MonthYear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KPI Card: Calculated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 of Order_IDs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total orders.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28CD7-501E-B98B-F34A-4F463CE780CE}"/>
              </a:ext>
            </a:extLst>
          </p:cNvPr>
          <p:cNvSpPr txBox="1"/>
          <p:nvPr/>
        </p:nvSpPr>
        <p:spPr>
          <a:xfrm>
            <a:off x="371707" y="2289717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Benefits of These Visuals:</a:t>
            </a:r>
            <a:endParaRPr lang="en-IN" sz="1800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106FB33-5AAD-4A87-9AD0-ADE034C90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07" y="2659049"/>
            <a:ext cx="6652783" cy="134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Line Chart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helps in spotting long-term sales trends and seasonal growth.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Bar Chart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gives clear view of monthly performance – useful for campaign planning.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Order KPI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shows total engagement (order volume), useful for business forecasting.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Easy to identify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high-performing months/quarters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sales drop periods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062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5D36E4-5A9F-04AE-C69D-88CC8248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E0BBE5-D30C-FDC7-DE45-1ACBC4D0AA77}"/>
              </a:ext>
            </a:extLst>
          </p:cNvPr>
          <p:cNvSpPr txBox="1"/>
          <p:nvPr/>
        </p:nvSpPr>
        <p:spPr>
          <a:xfrm>
            <a:off x="3345366" y="0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Top-Selling Products by Quantity</a:t>
            </a:r>
          </a:p>
        </p:txBody>
      </p:sp>
    </p:spTree>
    <p:extLst>
      <p:ext uri="{BB962C8B-B14F-4D97-AF65-F5344CB8AC3E}">
        <p14:creationId xmlns:p14="http://schemas.microsoft.com/office/powerpoint/2010/main" val="33279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F978BAF-E2B8-DEC3-4428-EFDC190BD5E5}"/>
              </a:ext>
            </a:extLst>
          </p:cNvPr>
          <p:cNvSpPr txBox="1"/>
          <p:nvPr/>
        </p:nvSpPr>
        <p:spPr>
          <a:xfrm>
            <a:off x="763115" y="280819"/>
            <a:ext cx="228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Problem Statement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B066115-F15A-D3C6-613F-286E89F1E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15" y="680929"/>
            <a:ext cx="5557932" cy="199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Retail companies often struggle to: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 real-time sales performance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top-performing products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customer purchasing patterns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inventory efficiently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aims to solve these challenges using data analytics.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5A6573-634C-8865-1443-ACDC881D0153}"/>
              </a:ext>
            </a:extLst>
          </p:cNvPr>
          <p:cNvSpPr txBox="1"/>
          <p:nvPr/>
        </p:nvSpPr>
        <p:spPr>
          <a:xfrm>
            <a:off x="763115" y="2758167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Project Goals 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6579FF4-492A-4399-C20C-64FBB0B0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15" y="3158277"/>
            <a:ext cx="5040162" cy="134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high-performing stores, products and staff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 customers based on behavior (e.g., RFM)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inventory and highlight low-stock products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interactive dashboards for better business decisions</a:t>
            </a:r>
          </a:p>
        </p:txBody>
      </p:sp>
      <p:pic>
        <p:nvPicPr>
          <p:cNvPr id="686" name="Google Shape;686;p4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2767" b="2767"/>
          <a:stretch/>
        </p:blipFill>
        <p:spPr>
          <a:xfrm>
            <a:off x="6237226" y="529590"/>
            <a:ext cx="2822953" cy="408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633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CA5127-6CEB-3009-594B-A7D75ACA11AC}"/>
              </a:ext>
            </a:extLst>
          </p:cNvPr>
          <p:cNvSpPr txBox="1"/>
          <p:nvPr/>
        </p:nvSpPr>
        <p:spPr>
          <a:xfrm>
            <a:off x="141248" y="118946"/>
            <a:ext cx="3042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Top-Selling Products by Quantity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3E5F157-0860-3A2D-54A3-E5E30BC40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48" y="488278"/>
            <a:ext cx="6021200" cy="166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Collected sales data with fields: product_name and quantity.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Used Power BI to create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bar chart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Dragged product_name to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Y-axis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and Sum of quantity to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X-axis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Sorted the chart in descending order to see which products sold the most.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Applied data labels for clear readability.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EF62C-8427-C43F-BA39-3960AC5D5239}"/>
              </a:ext>
            </a:extLst>
          </p:cNvPr>
          <p:cNvSpPr txBox="1"/>
          <p:nvPr/>
        </p:nvSpPr>
        <p:spPr>
          <a:xfrm>
            <a:off x="141248" y="2309003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989572F-AA5A-7FF7-6E66-47DBF54BA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48" y="2647557"/>
            <a:ext cx="7217040" cy="166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Identifies best-selling products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– Easy to see which products have high customer demand.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Helps with inventory planning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– Stock can be prioritized for high-demand products.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Supports marketing strategy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– Promotions can be focused on top-performing items.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Improves decision making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– Managers can decide which products to push or retire.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Customer trend insight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– Understand customer preferences based on purchase volume.</a:t>
            </a:r>
          </a:p>
        </p:txBody>
      </p:sp>
    </p:spTree>
    <p:extLst>
      <p:ext uri="{BB962C8B-B14F-4D97-AF65-F5344CB8AC3E}">
        <p14:creationId xmlns:p14="http://schemas.microsoft.com/office/powerpoint/2010/main" val="3360668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00ED5-D7D5-6100-D3CB-0361379CD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F2AA33-1286-481C-2194-62F827F01A09}"/>
              </a:ext>
            </a:extLst>
          </p:cNvPr>
          <p:cNvSpPr txBox="1"/>
          <p:nvPr/>
        </p:nvSpPr>
        <p:spPr>
          <a:xfrm>
            <a:off x="3033132" y="0"/>
            <a:ext cx="3722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Customer Purchase Analysis by City and Brand</a:t>
            </a:r>
            <a:endParaRPr lang="en-IN" b="1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4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B657F8-60E4-0495-8545-2357881181F5}"/>
              </a:ext>
            </a:extLst>
          </p:cNvPr>
          <p:cNvSpPr txBox="1"/>
          <p:nvPr/>
        </p:nvSpPr>
        <p:spPr>
          <a:xfrm>
            <a:off x="0" y="444854"/>
            <a:ext cx="3722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Customer Purchase Analysis by City and Brand</a:t>
            </a:r>
            <a:endParaRPr lang="en-IN" b="1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C6032BD-BBBF-9FA1-860D-0D327E7C4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99" y="724299"/>
            <a:ext cx="5477747" cy="1720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stacked bar chart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was created in Power BI to analyze customer purchase behavior across different cities.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Data used: customers, orders, order_items, and products tables.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The chart shows the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sum of total_price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by city and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brand_name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Different brands are color-coded within each bar, helping identify brand popularity in each region.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43F19-3C7A-2364-D93E-3CCB2FAF4FF5}"/>
              </a:ext>
            </a:extLst>
          </p:cNvPr>
          <p:cNvSpPr txBox="1"/>
          <p:nvPr/>
        </p:nvSpPr>
        <p:spPr>
          <a:xfrm>
            <a:off x="127599" y="2457261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Benefits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ED3EEE3-D9BD-7F18-5954-8D695F9F6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99" y="2698345"/>
            <a:ext cx="7447796" cy="1720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Regional Demand Understanding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Helps determine which cities generate the most sales and for which brands.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Targeted Marketing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Enables location-wise brand promotions and personalized offers.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Inventory Optimization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Aligns stock levels based on brand demand by city, reducing overstock or stockouts.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Customer Behavior Insights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Understands brand preferences across locations, aiding in strategic planning.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Data-Driven Decisions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Provides a clear visual for stakeholders to decide on store expansion, bundling offers, or pricing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291769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591351-69EA-655A-1BBD-0707B644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6"/>
            <a:ext cx="9144000" cy="5144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89562A-EDD4-E818-69E8-945BB4664D21}"/>
              </a:ext>
            </a:extLst>
          </p:cNvPr>
          <p:cNvSpPr txBox="1"/>
          <p:nvPr/>
        </p:nvSpPr>
        <p:spPr>
          <a:xfrm>
            <a:off x="7151649" y="0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Rosario" panose="020B0604020202020204" charset="0"/>
                <a:cs typeface="Rosario" panose="020B0604020202020204" charset="0"/>
              </a:rPr>
              <a:t>Sales by Store Map</a:t>
            </a:r>
          </a:p>
        </p:txBody>
      </p:sp>
    </p:spTree>
    <p:extLst>
      <p:ext uri="{BB962C8B-B14F-4D97-AF65-F5344CB8AC3E}">
        <p14:creationId xmlns:p14="http://schemas.microsoft.com/office/powerpoint/2010/main" val="1924815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D2A8F6-C029-C280-F264-EDD4C108EAC8}"/>
              </a:ext>
            </a:extLst>
          </p:cNvPr>
          <p:cNvSpPr txBox="1"/>
          <p:nvPr/>
        </p:nvSpPr>
        <p:spPr>
          <a:xfrm>
            <a:off x="193288" y="156117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latin typeface="Rosario" panose="020B0604020202020204" charset="0"/>
                <a:cs typeface="Rosario" panose="020B0604020202020204" charset="0"/>
              </a:rPr>
              <a:t>Sales by Store Map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241AE96-E772-45AE-724C-51FDA72B7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88" y="525449"/>
            <a:ext cx="5485797" cy="166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Used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Map visual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in Power BI.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Dragged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zip_code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into the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Location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field.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Added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Sum of total_price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to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Bubble 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to represent sales volume.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Included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store_name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in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Tooltips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to display store info on hover.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Applied formatting to enhance map readability.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3F337-A1AE-2669-BBD3-C50948D3EAFE}"/>
              </a:ext>
            </a:extLst>
          </p:cNvPr>
          <p:cNvSpPr txBox="1"/>
          <p:nvPr/>
        </p:nvSpPr>
        <p:spPr>
          <a:xfrm>
            <a:off x="193288" y="226741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latin typeface="Rosario" panose="020B0604020202020204" charset="0"/>
                <a:cs typeface="Rosario" panose="020B0604020202020204" charset="0"/>
              </a:rPr>
              <a:t>Benefits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AA385F-AB7E-D439-574C-455F42CCC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88" y="2563892"/>
            <a:ext cx="7594352" cy="2315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Geographical Insight: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Shows where the highest sales are happening across locations.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Store Performance Tracking: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Easily identify top-performing store regions.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Strategic Decision Support: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Helps the business focus marketing or inventory efforts in high-performing areas.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Visual Clarity: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Sales represented through bubble size makes it quick to compare different regions.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Location-based Trends: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Detect regional trends and patterns that may not be obvious in tables.</a:t>
            </a:r>
          </a:p>
        </p:txBody>
      </p:sp>
    </p:spTree>
    <p:extLst>
      <p:ext uri="{BB962C8B-B14F-4D97-AF65-F5344CB8AC3E}">
        <p14:creationId xmlns:p14="http://schemas.microsoft.com/office/powerpoint/2010/main" val="137893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8C62FF-6C4D-05AE-AFD2-5EBB3E4FA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1999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37AF10-9C9A-161B-0BE8-032A51E9D17D}"/>
              </a:ext>
            </a:extLst>
          </p:cNvPr>
          <p:cNvSpPr txBox="1"/>
          <p:nvPr/>
        </p:nvSpPr>
        <p:spPr>
          <a:xfrm>
            <a:off x="1553737" y="74341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Rosario" panose="020B0604020202020204" charset="0"/>
                <a:cs typeface="Rosario" panose="020B0604020202020204" charset="0"/>
              </a:rPr>
              <a:t>Low Stock Alert Dashboard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46D590B-D288-4FD5-2CD1-26749A8B8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3" y="412895"/>
            <a:ext cx="4488586" cy="2728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a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Matrix table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display product names and their stock quantities.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Applied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Conditional Formatting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Highlighted products with stock quantity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below 20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a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 background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a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Card visual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display the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number of units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low stock 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Sum of LowStock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DAX formulas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calculate: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 below the threshold.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quantity of low-stock items.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257CC6-AF5C-A157-4916-DF58833F648D}"/>
              </a:ext>
            </a:extLst>
          </p:cNvPr>
          <p:cNvSpPr txBox="1"/>
          <p:nvPr/>
        </p:nvSpPr>
        <p:spPr>
          <a:xfrm>
            <a:off x="83413" y="2845245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Rosario" panose="020B0604020202020204" charset="0"/>
                <a:cs typeface="Rosario" panose="020B0604020202020204" charset="0"/>
              </a:rPr>
              <a:t>Benefits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190275-715D-8807-9006-866D5F487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4" y="3141399"/>
            <a:ext cx="4488586" cy="133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Quick Identification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of low-stock products needing restocking.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Helps the inventory team make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faster, data-driven decisions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Prevents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stockouts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, improving customer satisfaction.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Saves time by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visually highlighting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critical items.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Ensures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efficient inventory management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and supply planning.</a:t>
            </a:r>
          </a:p>
        </p:txBody>
      </p:sp>
    </p:spTree>
    <p:extLst>
      <p:ext uri="{BB962C8B-B14F-4D97-AF65-F5344CB8AC3E}">
        <p14:creationId xmlns:p14="http://schemas.microsoft.com/office/powerpoint/2010/main" val="971725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B2DB95E-476C-5E4B-AA7D-AD446BE0FCEB}"/>
              </a:ext>
            </a:extLst>
          </p:cNvPr>
          <p:cNvSpPr txBox="1"/>
          <p:nvPr/>
        </p:nvSpPr>
        <p:spPr>
          <a:xfrm>
            <a:off x="996175" y="230458"/>
            <a:ext cx="483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Rosario" panose="020B0604020202020204" charset="0"/>
                <a:cs typeface="Rosario" panose="020B0604020202020204" charset="0"/>
              </a:rPr>
              <a:t>Staff Performance Report with Interactive Filters</a:t>
            </a:r>
            <a:endParaRPr lang="en-IN" sz="1800" b="1" dirty="0">
              <a:latin typeface="Rosario" panose="020B0604020202020204" charset="0"/>
              <a:cs typeface="Rosario" panose="020B060402020202020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AE7A141-E282-0778-4649-C712F130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58323" y="1129990"/>
            <a:ext cx="5166732" cy="39103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1">
            <a:extLst>
              <a:ext uri="{FF2B5EF4-FFF2-40B4-BE49-F238E27FC236}">
                <a16:creationId xmlns:a16="http://schemas.microsoft.com/office/drawing/2014/main" id="{7B76D7D9-9AC7-F232-179A-0602C6BBC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09" y="696059"/>
            <a:ext cx="3954967" cy="1997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Added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slicers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 Order Status, Store Name, Category Name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Created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bar chart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: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X-axis: Staff Full Name (first_name + last_name)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Y-axis: Sum of total_price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Linked necessary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table relationships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Enabled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dynamic filtering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through slicers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15DDF3-92A0-75DB-4ECC-ACDA7C39B607}"/>
              </a:ext>
            </a:extLst>
          </p:cNvPr>
          <p:cNvSpPr txBox="1"/>
          <p:nvPr/>
        </p:nvSpPr>
        <p:spPr>
          <a:xfrm>
            <a:off x="431179" y="2856256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Rosario" panose="020B0604020202020204" charset="0"/>
                <a:cs typeface="Rosario" panose="020B0604020202020204" charset="0"/>
              </a:rPr>
              <a:t>Benefits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AC76719F-3B28-0EED-7D5A-13A10BE8E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79" y="3194810"/>
            <a:ext cx="3068469" cy="1443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View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top-performing staff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by revenue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Analyze by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store, category, or order status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Real-time insights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for quick decisions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Ideal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performance reviews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User-friendly and interactive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reporting</a:t>
            </a:r>
          </a:p>
        </p:txBody>
      </p:sp>
    </p:spTree>
    <p:extLst>
      <p:ext uri="{BB962C8B-B14F-4D97-AF65-F5344CB8AC3E}">
        <p14:creationId xmlns:p14="http://schemas.microsoft.com/office/powerpoint/2010/main" val="30090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DA8001-956A-DFBB-6AAB-A0B0FA5D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62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51677D-8CF2-3822-0F55-23080606E49D}"/>
              </a:ext>
            </a:extLst>
          </p:cNvPr>
          <p:cNvSpPr txBox="1"/>
          <p:nvPr/>
        </p:nvSpPr>
        <p:spPr>
          <a:xfrm>
            <a:off x="2282283" y="74341"/>
            <a:ext cx="419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Rosario" panose="020B0604020202020204" charset="0"/>
                <a:cs typeface="Rosario" panose="020B0604020202020204" charset="0"/>
              </a:rPr>
              <a:t>Retail Sales KPI Dashboard Summary</a:t>
            </a:r>
            <a:endParaRPr lang="en-IN" sz="2000" b="1" dirty="0"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A12FA84-767D-FB27-BAB2-50983EE6D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03" y="474451"/>
            <a:ext cx="4974439" cy="227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Created a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Consolidated Dashboard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in Power BI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Calculated key KPIs using DAX: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Total Revenue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Total Orders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Average Order Value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Active Customers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Designed a clean layout using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4 card visuals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Linked tables using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data model relationships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for accurate calculations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B0417-AE14-BE04-27E6-BBB56EB399E6}"/>
              </a:ext>
            </a:extLst>
          </p:cNvPr>
          <p:cNvSpPr txBox="1"/>
          <p:nvPr/>
        </p:nvSpPr>
        <p:spPr>
          <a:xfrm>
            <a:off x="327103" y="284163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Rosario" panose="020B0604020202020204" charset="0"/>
                <a:cs typeface="Rosario" panose="020B0604020202020204" charset="0"/>
              </a:rPr>
              <a:t>Benefits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7B1C558-7E5C-EFB6-109A-24A16C07A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03" y="3149319"/>
            <a:ext cx="5133136" cy="116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Quick Business Overview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– Key performance in one glance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Tracks Sales Trends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– Understand order value and volume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Customer Insights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– See how many are actively purchasing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Supports Data-Driven Decisions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– Helps retail team focus on performance</a:t>
            </a:r>
          </a:p>
        </p:txBody>
      </p:sp>
      <p:pic>
        <p:nvPicPr>
          <p:cNvPr id="1094" name="Google Shape;1094;p6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rcRect t="6377" b="6377"/>
          <a:stretch/>
        </p:blipFill>
        <p:spPr>
          <a:xfrm>
            <a:off x="5669280" y="1303020"/>
            <a:ext cx="3284220" cy="321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329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2">
            <a:alphaModFix/>
          </a:blip>
          <a:srcRect t="5790" b="5790"/>
          <a:stretch/>
        </p:blipFill>
        <p:spPr>
          <a:xfrm>
            <a:off x="5067300" y="369888"/>
            <a:ext cx="3675063" cy="4403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E86B4F-EE0B-5424-BED4-2E6736085046}"/>
              </a:ext>
            </a:extLst>
          </p:cNvPr>
          <p:cNvSpPr txBox="1"/>
          <p:nvPr/>
        </p:nvSpPr>
        <p:spPr>
          <a:xfrm>
            <a:off x="1066800" y="609600"/>
            <a:ext cx="2792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6000" b="1" dirty="0">
                <a:latin typeface="Rosario" panose="020B0604020202020204" charset="0"/>
                <a:cs typeface="Rosario" panose="020B0604020202020204" charset="0"/>
              </a:rPr>
              <a:t>Thanks!</a:t>
            </a:r>
            <a:endParaRPr lang="en-IN" sz="6000" b="1" dirty="0"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1D717-6D64-D53F-73CA-B88DF0BD124A}"/>
              </a:ext>
            </a:extLst>
          </p:cNvPr>
          <p:cNvSpPr txBox="1"/>
          <p:nvPr/>
        </p:nvSpPr>
        <p:spPr>
          <a:xfrm>
            <a:off x="1165860" y="1625263"/>
            <a:ext cx="296427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Do you have any questions?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dineshgilli777@gmail.com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+91 9080345590</a:t>
            </a:r>
          </a:p>
          <a:p>
            <a:endParaRPr lang="en-IN" dirty="0"/>
          </a:p>
        </p:txBody>
      </p:sp>
      <p:sp>
        <p:nvSpPr>
          <p:cNvPr id="1027" name="Google Shape;1027;p59"/>
          <p:cNvSpPr/>
          <p:nvPr/>
        </p:nvSpPr>
        <p:spPr>
          <a:xfrm>
            <a:off x="2042995" y="2955212"/>
            <a:ext cx="5280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1028" name="Google Shape;1028;p59"/>
          <p:cNvSpPr/>
          <p:nvPr/>
        </p:nvSpPr>
        <p:spPr>
          <a:xfrm>
            <a:off x="2908014" y="2955212"/>
            <a:ext cx="5280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1029" name="Google Shape;1029;p59"/>
          <p:cNvSpPr/>
          <p:nvPr/>
        </p:nvSpPr>
        <p:spPr>
          <a:xfrm>
            <a:off x="1177976" y="2955212"/>
            <a:ext cx="5280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grpSp>
        <p:nvGrpSpPr>
          <p:cNvPr id="1032" name="Google Shape;1032;p59"/>
          <p:cNvGrpSpPr/>
          <p:nvPr/>
        </p:nvGrpSpPr>
        <p:grpSpPr>
          <a:xfrm>
            <a:off x="1304025" y="3071167"/>
            <a:ext cx="276012" cy="275991"/>
            <a:chOff x="3368074" y="3882537"/>
            <a:chExt cx="215298" cy="215298"/>
          </a:xfrm>
        </p:grpSpPr>
        <p:sp>
          <p:nvSpPr>
            <p:cNvPr id="1033" name="Google Shape;1033;p5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59"/>
          <p:cNvGrpSpPr/>
          <p:nvPr/>
        </p:nvGrpSpPr>
        <p:grpSpPr>
          <a:xfrm>
            <a:off x="2170057" y="3089875"/>
            <a:ext cx="266790" cy="238574"/>
            <a:chOff x="3824739" y="3890112"/>
            <a:chExt cx="208105" cy="186110"/>
          </a:xfrm>
        </p:grpSpPr>
        <p:sp>
          <p:nvSpPr>
            <p:cNvPr id="1037" name="Google Shape;1037;p5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9"/>
          <p:cNvSpPr/>
          <p:nvPr/>
        </p:nvSpPr>
        <p:spPr>
          <a:xfrm>
            <a:off x="3033941" y="3090113"/>
            <a:ext cx="291511" cy="238097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85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914CB2C-88CC-F42D-9581-CE3296F709F9}"/>
              </a:ext>
            </a:extLst>
          </p:cNvPr>
          <p:cNvSpPr txBox="1"/>
          <p:nvPr/>
        </p:nvSpPr>
        <p:spPr>
          <a:xfrm>
            <a:off x="128143" y="529619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</a:rPr>
              <a:t>Dataset Overview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D8CCF6B7-D595-6C8D-1D9B-30CEEA921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8" y="929729"/>
            <a:ext cx="4750902" cy="328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Sales &amp; Production database (ER Diagram included)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 Used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customers, orders, products, stores, staff, order_items, stocks, etc.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Points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Customer: ID, name, contact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Orders: date, status, staff, store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Products: price, category, brand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Inventory: quantity, store, stock level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88" name="Google Shape;1088;p6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rcRect t="16547" b="16540"/>
          <a:stretch/>
        </p:blipFill>
        <p:spPr>
          <a:xfrm>
            <a:off x="5097780" y="1074599"/>
            <a:ext cx="4046220" cy="3284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63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EC1E-9BF2-BD78-F441-3D8C9283D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875" y="7748"/>
            <a:ext cx="4706927" cy="542693"/>
          </a:xfrm>
        </p:spPr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2000" b="1" i="1" u="none" strike="noStrike" dirty="0"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Excel – Data Cleaning &amp; Preparation</a:t>
            </a:r>
            <a:endParaRPr lang="en-IN" sz="3200" i="1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112DA8-11BC-D2E0-DA9F-C48070873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322" y="510697"/>
            <a:ext cx="4206601" cy="93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b="1" i="0" u="none" strike="noStrike" dirty="0"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Standardize Column Headers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Imported all raw files into Excel using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Get Data from Folder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Verified all column headers 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snake_case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for consistency.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455C6-A158-EB55-1EE4-A0949010E29C}"/>
              </a:ext>
            </a:extLst>
          </p:cNvPr>
          <p:cNvSpPr txBox="1"/>
          <p:nvPr/>
        </p:nvSpPr>
        <p:spPr>
          <a:xfrm>
            <a:off x="810322" y="1446722"/>
            <a:ext cx="6637722" cy="65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i="0" u="none" strike="noStrike" dirty="0"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Remove Duplicates</a:t>
            </a:r>
            <a:endParaRPr lang="en-US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I have used the remove duplicates function to eliminate duplicate records from the table.</a:t>
            </a:r>
            <a:endParaRPr lang="en-IN" sz="1200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27260-FFCA-F409-887D-C76987EDD4D6}"/>
              </a:ext>
            </a:extLst>
          </p:cNvPr>
          <p:cNvSpPr txBox="1"/>
          <p:nvPr/>
        </p:nvSpPr>
        <p:spPr>
          <a:xfrm>
            <a:off x="776869" y="2066005"/>
            <a:ext cx="7456448" cy="93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i="0" u="none" strike="noStrike" dirty="0"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Handle Missing Values</a:t>
            </a:r>
            <a:endParaRPr lang="en-US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I used the </a:t>
            </a: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filter option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 to check for any null or blank values in the table. If missing values were found, I used the </a:t>
            </a: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Ctrl + F (Find and Replace)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 feature to replace them with appropriate placeholders like ‘-’.</a:t>
            </a:r>
            <a:endParaRPr lang="en-IN" sz="1200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E6286F8-0AA0-0412-8345-5BBF35C3E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869" y="3002030"/>
            <a:ext cx="7523356" cy="121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IN" b="1" i="0" u="none" strike="noStrike" dirty="0"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Data Type Conversion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"I formatted the order_date, shipped_date and required_date columns using Excel’s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Date format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I also formatted the quantity, list_price, discount and total_price columns using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Number format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through the Format Cells option." </a:t>
            </a:r>
          </a:p>
        </p:txBody>
      </p:sp>
    </p:spTree>
    <p:extLst>
      <p:ext uri="{BB962C8B-B14F-4D97-AF65-F5344CB8AC3E}">
        <p14:creationId xmlns:p14="http://schemas.microsoft.com/office/powerpoint/2010/main" val="343187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EA2A141-4EE1-252A-0776-7FD8F2C50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44" y="1826611"/>
            <a:ext cx="4740400" cy="121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Derived Columns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Created a new column total_price in order_items using the formula: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(list_price × quantity) – discount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Calculated actual revenue per item for all rows using Excel formula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E641E-2396-6329-D9CC-BA896462A4AB}"/>
              </a:ext>
            </a:extLst>
          </p:cNvPr>
          <p:cNvSpPr txBox="1"/>
          <p:nvPr/>
        </p:nvSpPr>
        <p:spPr>
          <a:xfrm>
            <a:off x="706244" y="3094449"/>
            <a:ext cx="7778091" cy="1213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Merge Lookup Data</a:t>
            </a:r>
            <a:endParaRPr lang="en-US" sz="1200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Used </a:t>
            </a: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=VLOOKUP(C2, products!A:B, 2, FALSE)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 to retrieve </a:t>
            </a:r>
            <a:r>
              <a:rPr lang="en-US" sz="1200" b="1" dirty="0" err="1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product_name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 from the </a:t>
            </a: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products sheet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 into </a:t>
            </a: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order_items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 Placed </a:t>
            </a: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product_name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 in </a:t>
            </a: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column D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 and </a:t>
            </a: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total_price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 in </a:t>
            </a:r>
            <a:r>
              <a:rPr lang="en-US" sz="1200" b="1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column H</a:t>
            </a:r>
            <a:r>
              <a:rPr lang="en-US" sz="1200" dirty="0">
                <a:solidFill>
                  <a:schemeClr val="tx1"/>
                </a:solidFill>
                <a:latin typeface="Rosario" panose="020B0604020202020204" charset="0"/>
                <a:cs typeface="Rosario" panose="020B060402020202020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0C9F6-178F-1449-DF7C-C8EF357E0E48}"/>
              </a:ext>
            </a:extLst>
          </p:cNvPr>
          <p:cNvSpPr txBox="1"/>
          <p:nvPr/>
        </p:nvSpPr>
        <p:spPr>
          <a:xfrm>
            <a:off x="706244" y="33116"/>
            <a:ext cx="7217040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b="1" i="0" u="none" strike="noStrike" dirty="0"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Data Validation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I replaced the values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3 and 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in the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order_status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column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"Pending"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"Delivered"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Then, I selected the entire column and used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Data Validation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to create a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drop-down 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with order statuses.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This helps to: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Maintain consistency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in values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Avoid typing mistakes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during data entry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1807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B6C17F-218F-5953-932C-65DF3DE8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13860" y="144780"/>
            <a:ext cx="4930140" cy="1615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DEAB75-9517-E81C-E864-C4891896B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" y="0"/>
            <a:ext cx="4251960" cy="20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b="1" i="0" u="none" strike="noStrike" dirty="0"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Basic Pivot Table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Created a new column price_range using an IF formula to classify total_price as Low, Medium or High.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Built a Pivot Table with product_name in Rows, price_range in Columns and Sum of total_price in Values.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This helped analyze product-wise revenue distribution across different price segments.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30B54F-03D1-CA73-D158-E6B1F00A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860" y="2044021"/>
            <a:ext cx="4930140" cy="1303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8BE8D3-46AC-D8AB-F99B-328E079CC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861" y="3383281"/>
            <a:ext cx="4930140" cy="1341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">
            <a:extLst>
              <a:ext uri="{FF2B5EF4-FFF2-40B4-BE49-F238E27FC236}">
                <a16:creationId xmlns:a16="http://schemas.microsoft.com/office/drawing/2014/main" id="{372F96DF-7F34-B9B2-FFE5-DF227F947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" y="2044021"/>
            <a:ext cx="4030980" cy="2321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Sort and Filter for Outliers</a:t>
            </a:r>
            <a:endParaRPr lang="en-US" altLang="en-US" dirty="0">
              <a:solidFill>
                <a:schemeClr val="tx1"/>
              </a:solidFill>
              <a:latin typeface="Rosario" panose="020B0604020202020204" charset="0"/>
              <a:cs typeface="Rosario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Selected the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list_price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column from the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products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table.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Applied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Conditional Formatting → Top/Bottom Rules → Top 10%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to identify high-priced products.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Applied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Conditional Formatting → Top/Bottom Rules → Bottom 10%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to identify low-priced products.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Highlighted these values to visually spot the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outlier products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 in both high and </a:t>
            </a:r>
            <a:r>
              <a:rPr kumimoji="0" lang="en-US" altLang="en-US" sz="1200" b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low price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sario" panose="020B0604020202020204" charset="0"/>
                <a:cs typeface="Rosario" panose="020B0604020202020204" charset="0"/>
              </a:rPr>
              <a:t>ranges.</a:t>
            </a:r>
          </a:p>
        </p:txBody>
      </p:sp>
    </p:spTree>
    <p:extLst>
      <p:ext uri="{BB962C8B-B14F-4D97-AF65-F5344CB8AC3E}">
        <p14:creationId xmlns:p14="http://schemas.microsoft.com/office/powerpoint/2010/main" val="742021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A5EB7D8-01B5-F29E-2ABD-78529D4D8B8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2099" r="22099"/>
          <a:stretch/>
        </p:blipFill>
        <p:spPr>
          <a:xfrm>
            <a:off x="393425" y="369700"/>
            <a:ext cx="3821736" cy="44043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216428-3F6C-8960-2239-446348B3599C}"/>
              </a:ext>
            </a:extLst>
          </p:cNvPr>
          <p:cNvSpPr txBox="1"/>
          <p:nvPr/>
        </p:nvSpPr>
        <p:spPr>
          <a:xfrm>
            <a:off x="4698379" y="791558"/>
            <a:ext cx="2936487" cy="2219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Rosario" panose="020B0604020202020204" charset="0"/>
                <a:cs typeface="Rosario" panose="020B0604020202020204" charset="0"/>
              </a:rPr>
              <a:t>SQL – Database Management and Querying</a:t>
            </a:r>
            <a:endParaRPr lang="en-IN" sz="3200" dirty="0">
              <a:latin typeface="Rosario" panose="020B0604020202020204" charset="0"/>
              <a:cs typeface="Rosari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3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265CE-8670-EE23-7FDA-5E6CA860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" y="87562"/>
            <a:ext cx="4888777" cy="4992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C7EB2A-3AA1-4444-05F9-B1BFBCD312BB}"/>
              </a:ext>
            </a:extLst>
          </p:cNvPr>
          <p:cNvSpPr txBox="1"/>
          <p:nvPr/>
        </p:nvSpPr>
        <p:spPr>
          <a:xfrm>
            <a:off x="4973444" y="496683"/>
            <a:ext cx="3713356" cy="458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Rosario" panose="020B0604020202020204" charset="0"/>
                <a:cs typeface="Rosario" panose="020B0604020202020204" charset="0"/>
              </a:rPr>
              <a:t>Python for Data Migration: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Used Python to automate the data migration from Excel to MySQL, instead of doing it manually.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Rosario" panose="020B0604020202020204" charset="0"/>
                <a:cs typeface="Rosario" panose="020B0604020202020204" charset="0"/>
              </a:rPr>
              <a:t>Benefits of Python for Data Migration: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sario" panose="020B0604020202020204" charset="0"/>
                <a:cs typeface="Rosario" panose="020B0604020202020204" charset="0"/>
              </a:rPr>
              <a:t>Time-Saving: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 Automates and speeds up the process.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Rosario" panose="020B0604020202020204" charset="0"/>
              <a:cs typeface="Rosari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sario" panose="020B0604020202020204" charset="0"/>
                <a:cs typeface="Rosario" panose="020B0604020202020204" charset="0"/>
              </a:rPr>
              <a:t>Error Reduction:</a:t>
            </a: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Minimizes human errors during import.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sario" panose="020B0604020202020204" charset="0"/>
                <a:cs typeface="Rosario" panose="020B0604020202020204" charset="0"/>
              </a:rPr>
              <a:t>Consistency:</a:t>
            </a: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Ensures uniformity in data processing.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sario" panose="020B0604020202020204" charset="0"/>
                <a:cs typeface="Rosario" panose="020B0604020202020204" charset="0"/>
              </a:rPr>
              <a:t>Scalability: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 Handles large datasets more easily.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sario" panose="020B0604020202020204" charset="0"/>
                <a:cs typeface="Rosario" panose="020B0604020202020204" charset="0"/>
              </a:rPr>
              <a:t>Flexibility:</a:t>
            </a: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Rosario" panose="020B0604020202020204" charset="0"/>
                <a:cs typeface="Rosario" panose="020B0604020202020204" charset="0"/>
              </a:rPr>
              <a:t>Reusable scripts for future data migrations.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>
              <a:latin typeface="Rosario" panose="020B0604020202020204" charset="0"/>
              <a:cs typeface="Rosari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49972"/>
      </p:ext>
    </p:extLst>
  </p:cSld>
  <p:clrMapOvr>
    <a:masterClrMapping/>
  </p:clrMapOvr>
</p:sld>
</file>

<file path=ppt/theme/theme1.xml><?xml version="1.0" encoding="utf-8"?>
<a:theme xmlns:a="http://schemas.openxmlformats.org/drawingml/2006/main" name="Large Scale Retail Inflation in France Thesis Defense">
  <a:themeElements>
    <a:clrScheme name="Simple Light">
      <a:dk1>
        <a:srgbClr val="444D57"/>
      </a:dk1>
      <a:lt1>
        <a:srgbClr val="F3F1F1"/>
      </a:lt1>
      <a:dk2>
        <a:srgbClr val="D1D1D1"/>
      </a:dk2>
      <a:lt2>
        <a:srgbClr val="FFA05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44D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2291</Words>
  <Application>Microsoft Office PowerPoint</Application>
  <PresentationFormat>On-screen Show (16:9)</PresentationFormat>
  <Paragraphs>239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DM Sans</vt:lpstr>
      <vt:lpstr>Arial</vt:lpstr>
      <vt:lpstr>Rosario</vt:lpstr>
      <vt:lpstr>Arial Unicode MS</vt:lpstr>
      <vt:lpstr>Arimo</vt:lpstr>
      <vt:lpstr>Nunito Light</vt:lpstr>
      <vt:lpstr>Large Scale Retail Inflation in France Thesis Defense</vt:lpstr>
      <vt:lpstr>Retail Sales Analytics</vt:lpstr>
      <vt:lpstr>Project Overview</vt:lpstr>
      <vt:lpstr>PowerPoint Presentation</vt:lpstr>
      <vt:lpstr>PowerPoint Presentation</vt:lpstr>
      <vt:lpstr>Excel – Data Cleaning &amp;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Dinesh</dc:creator>
  <cp:lastModifiedBy>dineshsenthil280219@outlook.com</cp:lastModifiedBy>
  <cp:revision>3</cp:revision>
  <dcterms:modified xsi:type="dcterms:W3CDTF">2025-08-21T06:03:37Z</dcterms:modified>
</cp:coreProperties>
</file>